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52"/>
  </p:notesMasterIdLst>
  <p:sldIdLst>
    <p:sldId id="256" r:id="rId4"/>
    <p:sldId id="261" r:id="rId5"/>
    <p:sldId id="320" r:id="rId6"/>
    <p:sldId id="262" r:id="rId7"/>
    <p:sldId id="263" r:id="rId8"/>
    <p:sldId id="321" r:id="rId9"/>
    <p:sldId id="264" r:id="rId10"/>
    <p:sldId id="265" r:id="rId11"/>
    <p:sldId id="322"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323" r:id="rId30"/>
    <p:sldId id="283" r:id="rId31"/>
    <p:sldId id="324"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301" r:id="rId47"/>
    <p:sldId id="302" r:id="rId48"/>
    <p:sldId id="303" r:id="rId49"/>
    <p:sldId id="304" r:id="rId50"/>
    <p:sldId id="305" r:id="rId5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392"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42F45F-ED70-4DE9-89F6-3BCBFEAC4DC0}" type="datetimeFigureOut">
              <a:rPr lang="it-IT" smtClean="0"/>
              <a:t>24/05/2018</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198DFE-4BC6-4874-80D0-51651B3FEBB2}" type="slidenum">
              <a:rPr lang="it-IT" smtClean="0"/>
              <a:t>‹N›</a:t>
            </a:fld>
            <a:endParaRPr lang="it-IT"/>
          </a:p>
        </p:txBody>
      </p:sp>
    </p:spTree>
    <p:extLst>
      <p:ext uri="{BB962C8B-B14F-4D97-AF65-F5344CB8AC3E}">
        <p14:creationId xmlns:p14="http://schemas.microsoft.com/office/powerpoint/2010/main" val="2245258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egnaposto immagine diapositiva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altLang="it-IT" smtClean="0"/>
          </a:p>
        </p:txBody>
      </p:sp>
    </p:spTree>
    <p:extLst>
      <p:ext uri="{BB962C8B-B14F-4D97-AF65-F5344CB8AC3E}">
        <p14:creationId xmlns:p14="http://schemas.microsoft.com/office/powerpoint/2010/main" val="1055493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egnaposto immagine diapositiva 1"/>
          <p:cNvSpPr>
            <a:spLocks noGrp="1" noRot="1" noChangeAspect="1" noTextEdit="1"/>
          </p:cNvSpPr>
          <p:nvPr>
            <p:ph type="sldImg"/>
          </p:nvPr>
        </p:nvSpPr>
        <p:spPr bwMode="auto">
          <a:xfrm>
            <a:off x="952500" y="685800"/>
            <a:ext cx="4953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altLang="it-IT" smtClean="0"/>
          </a:p>
        </p:txBody>
      </p:sp>
    </p:spTree>
    <p:extLst>
      <p:ext uri="{BB962C8B-B14F-4D97-AF65-F5344CB8AC3E}">
        <p14:creationId xmlns:p14="http://schemas.microsoft.com/office/powerpoint/2010/main" val="2822098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7"/>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40"/>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40"/>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6342" y="2130148"/>
            <a:ext cx="7771328" cy="1469979"/>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243" y="3886675"/>
            <a:ext cx="6401514" cy="1752284"/>
          </a:xfrm>
        </p:spPr>
        <p:txBody>
          <a:bodyPr/>
          <a:lstStyle>
            <a:lvl1pPr marL="0" indent="0" algn="ctr">
              <a:buNone/>
              <a:defRPr/>
            </a:lvl1pPr>
            <a:lvl2pPr marL="410443" indent="0" algn="ctr">
              <a:buNone/>
              <a:defRPr/>
            </a:lvl2pPr>
            <a:lvl3pPr marL="820885" indent="0" algn="ctr">
              <a:buNone/>
              <a:defRPr/>
            </a:lvl3pPr>
            <a:lvl4pPr marL="1231326" indent="0" algn="ctr">
              <a:buNone/>
              <a:defRPr/>
            </a:lvl4pPr>
            <a:lvl5pPr marL="1641771" indent="0" algn="ctr">
              <a:buNone/>
              <a:defRPr/>
            </a:lvl5pPr>
            <a:lvl6pPr marL="2052214" indent="0" algn="ctr">
              <a:buNone/>
              <a:defRPr/>
            </a:lvl6pPr>
            <a:lvl7pPr marL="2462652" indent="0" algn="ctr">
              <a:buNone/>
              <a:defRPr/>
            </a:lvl7pPr>
            <a:lvl8pPr marL="2873099" indent="0" algn="ctr">
              <a:buNone/>
              <a:defRPr/>
            </a:lvl8pPr>
            <a:lvl9pPr marL="3283542"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BD490DD4-AA0D-47CA-B627-9450C2D5AE76}" type="slidenum">
              <a:rPr lang="it-IT"/>
              <a:pPr>
                <a:defRPr/>
              </a:pPr>
              <a:t>‹N›</a:t>
            </a:fld>
            <a:endParaRPr lang="it-IT"/>
          </a:p>
        </p:txBody>
      </p:sp>
    </p:spTree>
    <p:extLst>
      <p:ext uri="{BB962C8B-B14F-4D97-AF65-F5344CB8AC3E}">
        <p14:creationId xmlns:p14="http://schemas.microsoft.com/office/powerpoint/2010/main" val="216778648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99D021E3-E1FF-4CF5-8828-52BA7E063C42}" type="slidenum">
              <a:rPr lang="it-IT"/>
              <a:pPr>
                <a:defRPr/>
              </a:pPr>
              <a:t>‹N›</a:t>
            </a:fld>
            <a:endParaRPr lang="it-IT"/>
          </a:p>
        </p:txBody>
      </p:sp>
    </p:spTree>
    <p:extLst>
      <p:ext uri="{BB962C8B-B14F-4D97-AF65-F5344CB8AC3E}">
        <p14:creationId xmlns:p14="http://schemas.microsoft.com/office/powerpoint/2010/main" val="19938009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091" y="4407101"/>
            <a:ext cx="7772757" cy="1361619"/>
          </a:xfrm>
        </p:spPr>
        <p:txBody>
          <a:bodyPr anchor="t"/>
          <a:lstStyle>
            <a:lvl1pPr algn="l">
              <a:defRPr sz="36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091" y="2907165"/>
            <a:ext cx="7772757" cy="1499920"/>
          </a:xfrm>
        </p:spPr>
        <p:txBody>
          <a:bodyPr anchor="b"/>
          <a:lstStyle>
            <a:lvl1pPr marL="0" indent="0">
              <a:buNone/>
              <a:defRPr sz="1800"/>
            </a:lvl1pPr>
            <a:lvl2pPr marL="410443" indent="0">
              <a:buNone/>
              <a:defRPr sz="1600"/>
            </a:lvl2pPr>
            <a:lvl3pPr marL="820885" indent="0">
              <a:buNone/>
              <a:defRPr sz="1400"/>
            </a:lvl3pPr>
            <a:lvl4pPr marL="1231326" indent="0">
              <a:buNone/>
              <a:defRPr sz="1300"/>
            </a:lvl4pPr>
            <a:lvl5pPr marL="1641771" indent="0">
              <a:buNone/>
              <a:defRPr sz="1300"/>
            </a:lvl5pPr>
            <a:lvl6pPr marL="2052214" indent="0">
              <a:buNone/>
              <a:defRPr sz="1300"/>
            </a:lvl6pPr>
            <a:lvl7pPr marL="2462652" indent="0">
              <a:buNone/>
              <a:defRPr sz="1300"/>
            </a:lvl7pPr>
            <a:lvl8pPr marL="2873099" indent="0">
              <a:buNone/>
              <a:defRPr sz="1300"/>
            </a:lvl8pPr>
            <a:lvl9pPr marL="3283542" indent="0">
              <a:buNone/>
              <a:defRPr sz="13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ABB2B68D-15A1-452E-895B-6556A063C066}" type="slidenum">
              <a:rPr lang="it-IT"/>
              <a:pPr>
                <a:defRPr/>
              </a:pPr>
              <a:t>‹N›</a:t>
            </a:fld>
            <a:endParaRPr lang="it-IT"/>
          </a:p>
        </p:txBody>
      </p:sp>
    </p:spTree>
    <p:extLst>
      <p:ext uri="{BB962C8B-B14F-4D97-AF65-F5344CB8AC3E}">
        <p14:creationId xmlns:p14="http://schemas.microsoft.com/office/powerpoint/2010/main" val="5938613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559" y="1599742"/>
            <a:ext cx="4045094" cy="4526851"/>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39919" y="1599742"/>
            <a:ext cx="4046524" cy="4526851"/>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p:txBody>
          <a:bodyPr/>
          <a:lstStyle>
            <a:lvl1pPr defTabSz="456300">
              <a:defRPr/>
            </a:lvl1pPr>
          </a:lstStyle>
          <a:p>
            <a:pPr>
              <a:defRPr/>
            </a:pPr>
            <a:endParaRPr lang="it-IT"/>
          </a:p>
        </p:txBody>
      </p:sp>
      <p:sp>
        <p:nvSpPr>
          <p:cNvPr id="6"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7" name="Rectangle 6"/>
          <p:cNvSpPr>
            <a:spLocks noGrp="1" noChangeArrowheads="1"/>
          </p:cNvSpPr>
          <p:nvPr>
            <p:ph type="sldNum" sz="quarter" idx="12"/>
          </p:nvPr>
        </p:nvSpPr>
        <p:spPr/>
        <p:txBody>
          <a:bodyPr/>
          <a:lstStyle>
            <a:lvl1pPr defTabSz="456300">
              <a:defRPr/>
            </a:lvl1pPr>
          </a:lstStyle>
          <a:p>
            <a:pPr>
              <a:defRPr/>
            </a:pPr>
            <a:fld id="{3D174317-33CA-44FC-9A24-15B3FC56A97A}" type="slidenum">
              <a:rPr lang="it-IT"/>
              <a:pPr>
                <a:defRPr/>
              </a:pPr>
              <a:t>‹N›</a:t>
            </a:fld>
            <a:endParaRPr lang="it-IT"/>
          </a:p>
        </p:txBody>
      </p:sp>
    </p:spTree>
    <p:extLst>
      <p:ext uri="{BB962C8B-B14F-4D97-AF65-F5344CB8AC3E}">
        <p14:creationId xmlns:p14="http://schemas.microsoft.com/office/powerpoint/2010/main" val="63713707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557" y="1535565"/>
            <a:ext cx="4039375" cy="638749"/>
          </a:xfrm>
        </p:spPr>
        <p:txBody>
          <a:bodyPr anchor="b"/>
          <a:lstStyle>
            <a:lvl1pPr marL="0" indent="0">
              <a:buNone/>
              <a:defRPr sz="2200" b="1"/>
            </a:lvl1pPr>
            <a:lvl2pPr marL="410443" indent="0">
              <a:buNone/>
              <a:defRPr sz="1800" b="1"/>
            </a:lvl2pPr>
            <a:lvl3pPr marL="820885" indent="0">
              <a:buNone/>
              <a:defRPr sz="1600" b="1"/>
            </a:lvl3pPr>
            <a:lvl4pPr marL="1231326" indent="0">
              <a:buNone/>
              <a:defRPr sz="1400" b="1"/>
            </a:lvl4pPr>
            <a:lvl5pPr marL="1641771" indent="0">
              <a:buNone/>
              <a:defRPr sz="1400" b="1"/>
            </a:lvl5pPr>
            <a:lvl6pPr marL="2052214" indent="0">
              <a:buNone/>
              <a:defRPr sz="1400" b="1"/>
            </a:lvl6pPr>
            <a:lvl7pPr marL="2462652" indent="0">
              <a:buNone/>
              <a:defRPr sz="1400" b="1"/>
            </a:lvl7pPr>
            <a:lvl8pPr marL="2873099" indent="0">
              <a:buNone/>
              <a:defRPr sz="1400" b="1"/>
            </a:lvl8pPr>
            <a:lvl9pPr marL="3283542" indent="0">
              <a:buNone/>
              <a:defRPr sz="14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557" y="2174319"/>
            <a:ext cx="4039375" cy="3952261"/>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643" y="1535565"/>
            <a:ext cx="4040804" cy="638749"/>
          </a:xfrm>
        </p:spPr>
        <p:txBody>
          <a:bodyPr anchor="b"/>
          <a:lstStyle>
            <a:lvl1pPr marL="0" indent="0">
              <a:buNone/>
              <a:defRPr sz="2200" b="1"/>
            </a:lvl1pPr>
            <a:lvl2pPr marL="410443" indent="0">
              <a:buNone/>
              <a:defRPr sz="1800" b="1"/>
            </a:lvl2pPr>
            <a:lvl3pPr marL="820885" indent="0">
              <a:buNone/>
              <a:defRPr sz="1600" b="1"/>
            </a:lvl3pPr>
            <a:lvl4pPr marL="1231326" indent="0">
              <a:buNone/>
              <a:defRPr sz="1400" b="1"/>
            </a:lvl4pPr>
            <a:lvl5pPr marL="1641771" indent="0">
              <a:buNone/>
              <a:defRPr sz="1400" b="1"/>
            </a:lvl5pPr>
            <a:lvl6pPr marL="2052214" indent="0">
              <a:buNone/>
              <a:defRPr sz="1400" b="1"/>
            </a:lvl6pPr>
            <a:lvl7pPr marL="2462652" indent="0">
              <a:buNone/>
              <a:defRPr sz="1400" b="1"/>
            </a:lvl7pPr>
            <a:lvl8pPr marL="2873099" indent="0">
              <a:buNone/>
              <a:defRPr sz="1400" b="1"/>
            </a:lvl8pPr>
            <a:lvl9pPr marL="3283542" indent="0">
              <a:buNone/>
              <a:defRPr sz="14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643" y="2174319"/>
            <a:ext cx="4040804" cy="3952261"/>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p:txBody>
          <a:bodyPr/>
          <a:lstStyle>
            <a:lvl1pPr defTabSz="456300">
              <a:defRPr/>
            </a:lvl1pPr>
          </a:lstStyle>
          <a:p>
            <a:pPr>
              <a:defRPr/>
            </a:pPr>
            <a:endParaRPr lang="it-IT"/>
          </a:p>
        </p:txBody>
      </p:sp>
      <p:sp>
        <p:nvSpPr>
          <p:cNvPr id="8"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9" name="Rectangle 6"/>
          <p:cNvSpPr>
            <a:spLocks noGrp="1" noChangeArrowheads="1"/>
          </p:cNvSpPr>
          <p:nvPr>
            <p:ph type="sldNum" sz="quarter" idx="12"/>
          </p:nvPr>
        </p:nvSpPr>
        <p:spPr/>
        <p:txBody>
          <a:bodyPr/>
          <a:lstStyle>
            <a:lvl1pPr defTabSz="456300">
              <a:defRPr/>
            </a:lvl1pPr>
          </a:lstStyle>
          <a:p>
            <a:pPr>
              <a:defRPr/>
            </a:pPr>
            <a:fld id="{0BC4FCE5-E2E6-4107-BF37-7E2305B991D6}" type="slidenum">
              <a:rPr lang="it-IT"/>
              <a:pPr>
                <a:defRPr/>
              </a:pPr>
              <a:t>‹N›</a:t>
            </a:fld>
            <a:endParaRPr lang="it-IT"/>
          </a:p>
        </p:txBody>
      </p:sp>
    </p:spTree>
    <p:extLst>
      <p:ext uri="{BB962C8B-B14F-4D97-AF65-F5344CB8AC3E}">
        <p14:creationId xmlns:p14="http://schemas.microsoft.com/office/powerpoint/2010/main" val="318046698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p:txBody>
          <a:bodyPr/>
          <a:lstStyle>
            <a:lvl1pPr defTabSz="456300">
              <a:defRPr/>
            </a:lvl1pPr>
          </a:lstStyle>
          <a:p>
            <a:pPr>
              <a:defRPr/>
            </a:pPr>
            <a:endParaRPr lang="it-IT"/>
          </a:p>
        </p:txBody>
      </p:sp>
      <p:sp>
        <p:nvSpPr>
          <p:cNvPr id="4"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5" name="Rectangle 6"/>
          <p:cNvSpPr>
            <a:spLocks noGrp="1" noChangeArrowheads="1"/>
          </p:cNvSpPr>
          <p:nvPr>
            <p:ph type="sldNum" sz="quarter" idx="12"/>
          </p:nvPr>
        </p:nvSpPr>
        <p:spPr/>
        <p:txBody>
          <a:bodyPr/>
          <a:lstStyle>
            <a:lvl1pPr defTabSz="456300">
              <a:defRPr/>
            </a:lvl1pPr>
          </a:lstStyle>
          <a:p>
            <a:pPr>
              <a:defRPr/>
            </a:pPr>
            <a:fld id="{6DAD2FFC-1953-40ED-BB16-F944C3C925FD}" type="slidenum">
              <a:rPr lang="it-IT"/>
              <a:pPr>
                <a:defRPr/>
              </a:pPr>
              <a:t>‹N›</a:t>
            </a:fld>
            <a:endParaRPr lang="it-IT"/>
          </a:p>
        </p:txBody>
      </p:sp>
    </p:spTree>
    <p:extLst>
      <p:ext uri="{BB962C8B-B14F-4D97-AF65-F5344CB8AC3E}">
        <p14:creationId xmlns:p14="http://schemas.microsoft.com/office/powerpoint/2010/main" val="206584262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456300">
              <a:defRPr/>
            </a:lvl1pPr>
          </a:lstStyle>
          <a:p>
            <a:pPr>
              <a:defRPr/>
            </a:pPr>
            <a:endParaRPr lang="it-IT"/>
          </a:p>
        </p:txBody>
      </p:sp>
      <p:sp>
        <p:nvSpPr>
          <p:cNvPr id="3"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4" name="Rectangle 6"/>
          <p:cNvSpPr>
            <a:spLocks noGrp="1" noChangeArrowheads="1"/>
          </p:cNvSpPr>
          <p:nvPr>
            <p:ph type="sldNum" sz="quarter" idx="12"/>
          </p:nvPr>
        </p:nvSpPr>
        <p:spPr/>
        <p:txBody>
          <a:bodyPr/>
          <a:lstStyle>
            <a:lvl1pPr defTabSz="456300">
              <a:defRPr/>
            </a:lvl1pPr>
          </a:lstStyle>
          <a:p>
            <a:pPr>
              <a:defRPr/>
            </a:pPr>
            <a:fld id="{506EF402-3943-47BE-9862-D9031A9F974C}" type="slidenum">
              <a:rPr lang="it-IT"/>
              <a:pPr>
                <a:defRPr/>
              </a:pPr>
              <a:t>‹N›</a:t>
            </a:fld>
            <a:endParaRPr lang="it-IT"/>
          </a:p>
        </p:txBody>
      </p:sp>
    </p:spTree>
    <p:extLst>
      <p:ext uri="{BB962C8B-B14F-4D97-AF65-F5344CB8AC3E}">
        <p14:creationId xmlns:p14="http://schemas.microsoft.com/office/powerpoint/2010/main" val="344406593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558" y="273783"/>
            <a:ext cx="3008440" cy="1162011"/>
          </a:xfrm>
        </p:spPr>
        <p:txBody>
          <a:bodyPr anchor="b"/>
          <a:lstStyle>
            <a:lvl1pPr algn="l">
              <a:defRPr sz="1800" b="1"/>
            </a:lvl1pPr>
          </a:lstStyle>
          <a:p>
            <a:r>
              <a:rPr lang="it-IT" smtClean="0"/>
              <a:t>Fare clic per modificare lo stile del titolo</a:t>
            </a:r>
            <a:endParaRPr lang="it-IT"/>
          </a:p>
        </p:txBody>
      </p:sp>
      <p:sp>
        <p:nvSpPr>
          <p:cNvPr id="3" name="Segnaposto contenuto 2"/>
          <p:cNvSpPr>
            <a:spLocks noGrp="1"/>
          </p:cNvSpPr>
          <p:nvPr>
            <p:ph idx="1"/>
          </p:nvPr>
        </p:nvSpPr>
        <p:spPr>
          <a:xfrm>
            <a:off x="3574685" y="273750"/>
            <a:ext cx="5111775" cy="5852826"/>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558" y="1435778"/>
            <a:ext cx="3008440" cy="4690815"/>
          </a:xfrm>
        </p:spPr>
        <p:txBody>
          <a:bodyPr/>
          <a:lstStyle>
            <a:lvl1pPr marL="0" indent="0">
              <a:buNone/>
              <a:defRPr sz="1300"/>
            </a:lvl1pPr>
            <a:lvl2pPr marL="410443" indent="0">
              <a:buNone/>
              <a:defRPr sz="1100"/>
            </a:lvl2pPr>
            <a:lvl3pPr marL="820885" indent="0">
              <a:buNone/>
              <a:defRPr sz="900"/>
            </a:lvl3pPr>
            <a:lvl4pPr marL="1231326" indent="0">
              <a:buNone/>
              <a:defRPr sz="800"/>
            </a:lvl4pPr>
            <a:lvl5pPr marL="1641771" indent="0">
              <a:buNone/>
              <a:defRPr sz="800"/>
            </a:lvl5pPr>
            <a:lvl6pPr marL="2052214" indent="0">
              <a:buNone/>
              <a:defRPr sz="800"/>
            </a:lvl6pPr>
            <a:lvl7pPr marL="2462652" indent="0">
              <a:buNone/>
              <a:defRPr sz="800"/>
            </a:lvl7pPr>
            <a:lvl8pPr marL="2873099" indent="0">
              <a:buNone/>
              <a:defRPr sz="800"/>
            </a:lvl8pPr>
            <a:lvl9pPr marL="3283542" indent="0">
              <a:buNone/>
              <a:defRPr sz="8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p:txBody>
          <a:bodyPr/>
          <a:lstStyle>
            <a:lvl1pPr defTabSz="456300">
              <a:defRPr/>
            </a:lvl1pPr>
          </a:lstStyle>
          <a:p>
            <a:pPr>
              <a:defRPr/>
            </a:pPr>
            <a:endParaRPr lang="it-IT"/>
          </a:p>
        </p:txBody>
      </p:sp>
      <p:sp>
        <p:nvSpPr>
          <p:cNvPr id="6"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7" name="Rectangle 6"/>
          <p:cNvSpPr>
            <a:spLocks noGrp="1" noChangeArrowheads="1"/>
          </p:cNvSpPr>
          <p:nvPr>
            <p:ph type="sldNum" sz="quarter" idx="12"/>
          </p:nvPr>
        </p:nvSpPr>
        <p:spPr/>
        <p:txBody>
          <a:bodyPr/>
          <a:lstStyle>
            <a:lvl1pPr defTabSz="456300">
              <a:defRPr/>
            </a:lvl1pPr>
          </a:lstStyle>
          <a:p>
            <a:pPr>
              <a:defRPr/>
            </a:pPr>
            <a:fld id="{583DBA8E-860B-44D1-9E4F-C100E93C02C5}" type="slidenum">
              <a:rPr lang="it-IT"/>
              <a:pPr>
                <a:defRPr/>
              </a:pPr>
              <a:t>‹N›</a:t>
            </a:fld>
            <a:endParaRPr lang="it-IT"/>
          </a:p>
        </p:txBody>
      </p:sp>
    </p:spTree>
    <p:extLst>
      <p:ext uri="{BB962C8B-B14F-4D97-AF65-F5344CB8AC3E}">
        <p14:creationId xmlns:p14="http://schemas.microsoft.com/office/powerpoint/2010/main" val="280456063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1649" y="4800605"/>
            <a:ext cx="5486399" cy="566034"/>
          </a:xfrm>
        </p:spPr>
        <p:txBody>
          <a:bodyPr anchor="b"/>
          <a:lstStyle>
            <a:lvl1pPr algn="l">
              <a:defRPr sz="18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1649" y="613087"/>
            <a:ext cx="5486399" cy="4114800"/>
          </a:xfrm>
        </p:spPr>
        <p:txBody>
          <a:bodyPr/>
          <a:lstStyle>
            <a:lvl1pPr marL="0" indent="0">
              <a:buNone/>
              <a:defRPr sz="2900"/>
            </a:lvl1pPr>
            <a:lvl2pPr marL="410443" indent="0">
              <a:buNone/>
              <a:defRPr sz="2500"/>
            </a:lvl2pPr>
            <a:lvl3pPr marL="820885" indent="0">
              <a:buNone/>
              <a:defRPr sz="2200"/>
            </a:lvl3pPr>
            <a:lvl4pPr marL="1231326" indent="0">
              <a:buNone/>
              <a:defRPr sz="1800"/>
            </a:lvl4pPr>
            <a:lvl5pPr marL="1641771" indent="0">
              <a:buNone/>
              <a:defRPr sz="1800"/>
            </a:lvl5pPr>
            <a:lvl6pPr marL="2052214" indent="0">
              <a:buNone/>
              <a:defRPr sz="1800"/>
            </a:lvl6pPr>
            <a:lvl7pPr marL="2462652" indent="0">
              <a:buNone/>
              <a:defRPr sz="1800"/>
            </a:lvl7pPr>
            <a:lvl8pPr marL="2873099" indent="0">
              <a:buNone/>
              <a:defRPr sz="1800"/>
            </a:lvl8pPr>
            <a:lvl9pPr marL="3283542" indent="0">
              <a:buNone/>
              <a:defRPr sz="1800"/>
            </a:lvl9pPr>
          </a:lstStyle>
          <a:p>
            <a:pPr lvl="0"/>
            <a:endParaRPr lang="it-IT" noProof="0" smtClean="0"/>
          </a:p>
        </p:txBody>
      </p:sp>
      <p:sp>
        <p:nvSpPr>
          <p:cNvPr id="4" name="Segnaposto testo 3"/>
          <p:cNvSpPr>
            <a:spLocks noGrp="1"/>
          </p:cNvSpPr>
          <p:nvPr>
            <p:ph type="body" sz="half" idx="2"/>
          </p:nvPr>
        </p:nvSpPr>
        <p:spPr>
          <a:xfrm>
            <a:off x="1791649" y="5366634"/>
            <a:ext cx="5486399" cy="805566"/>
          </a:xfrm>
        </p:spPr>
        <p:txBody>
          <a:bodyPr/>
          <a:lstStyle>
            <a:lvl1pPr marL="0" indent="0">
              <a:buNone/>
              <a:defRPr sz="1300"/>
            </a:lvl1pPr>
            <a:lvl2pPr marL="410443" indent="0">
              <a:buNone/>
              <a:defRPr sz="1100"/>
            </a:lvl2pPr>
            <a:lvl3pPr marL="820885" indent="0">
              <a:buNone/>
              <a:defRPr sz="900"/>
            </a:lvl3pPr>
            <a:lvl4pPr marL="1231326" indent="0">
              <a:buNone/>
              <a:defRPr sz="800"/>
            </a:lvl4pPr>
            <a:lvl5pPr marL="1641771" indent="0">
              <a:buNone/>
              <a:defRPr sz="800"/>
            </a:lvl5pPr>
            <a:lvl6pPr marL="2052214" indent="0">
              <a:buNone/>
              <a:defRPr sz="800"/>
            </a:lvl6pPr>
            <a:lvl7pPr marL="2462652" indent="0">
              <a:buNone/>
              <a:defRPr sz="800"/>
            </a:lvl7pPr>
            <a:lvl8pPr marL="2873099" indent="0">
              <a:buNone/>
              <a:defRPr sz="800"/>
            </a:lvl8pPr>
            <a:lvl9pPr marL="3283542" indent="0">
              <a:buNone/>
              <a:defRPr sz="8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p:txBody>
          <a:bodyPr/>
          <a:lstStyle>
            <a:lvl1pPr defTabSz="456300">
              <a:defRPr/>
            </a:lvl1pPr>
          </a:lstStyle>
          <a:p>
            <a:pPr>
              <a:defRPr/>
            </a:pPr>
            <a:endParaRPr lang="it-IT"/>
          </a:p>
        </p:txBody>
      </p:sp>
      <p:sp>
        <p:nvSpPr>
          <p:cNvPr id="6"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7" name="Rectangle 6"/>
          <p:cNvSpPr>
            <a:spLocks noGrp="1" noChangeArrowheads="1"/>
          </p:cNvSpPr>
          <p:nvPr>
            <p:ph type="sldNum" sz="quarter" idx="12"/>
          </p:nvPr>
        </p:nvSpPr>
        <p:spPr/>
        <p:txBody>
          <a:bodyPr/>
          <a:lstStyle>
            <a:lvl1pPr defTabSz="456300">
              <a:defRPr/>
            </a:lvl1pPr>
          </a:lstStyle>
          <a:p>
            <a:pPr>
              <a:defRPr/>
            </a:pPr>
            <a:fld id="{24DD1B3C-2F1B-46CE-9687-70401CA8D0A6}" type="slidenum">
              <a:rPr lang="it-IT"/>
              <a:pPr>
                <a:defRPr/>
              </a:pPr>
              <a:t>‹N›</a:t>
            </a:fld>
            <a:endParaRPr lang="it-IT"/>
          </a:p>
        </p:txBody>
      </p:sp>
    </p:spTree>
    <p:extLst>
      <p:ext uri="{BB962C8B-B14F-4D97-AF65-F5344CB8AC3E}">
        <p14:creationId xmlns:p14="http://schemas.microsoft.com/office/powerpoint/2010/main" val="174154479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59B83996-A649-4B97-BD01-CC8D39487F91}" type="slidenum">
              <a:rPr lang="it-IT"/>
              <a:pPr>
                <a:defRPr/>
              </a:pPr>
              <a:t>‹N›</a:t>
            </a:fld>
            <a:endParaRPr lang="it-IT"/>
          </a:p>
        </p:txBody>
      </p:sp>
    </p:spTree>
    <p:extLst>
      <p:ext uri="{BB962C8B-B14F-4D97-AF65-F5344CB8AC3E}">
        <p14:creationId xmlns:p14="http://schemas.microsoft.com/office/powerpoint/2010/main" val="146248827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30319" y="275176"/>
            <a:ext cx="2056149" cy="58514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566" y="275176"/>
            <a:ext cx="6035469" cy="58514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46BD0618-FA2F-4B93-A819-EBAFFB437690}" type="slidenum">
              <a:rPr lang="it-IT"/>
              <a:pPr>
                <a:defRPr/>
              </a:pPr>
              <a:t>‹N›</a:t>
            </a:fld>
            <a:endParaRPr lang="it-IT"/>
          </a:p>
        </p:txBody>
      </p:sp>
    </p:spTree>
    <p:extLst>
      <p:ext uri="{BB962C8B-B14F-4D97-AF65-F5344CB8AC3E}">
        <p14:creationId xmlns:p14="http://schemas.microsoft.com/office/powerpoint/2010/main" val="374657798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6341" y="2130135"/>
            <a:ext cx="7771328" cy="1469979"/>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243" y="3886675"/>
            <a:ext cx="6401514" cy="1752284"/>
          </a:xfrm>
        </p:spPr>
        <p:txBody>
          <a:bodyPr/>
          <a:lstStyle>
            <a:lvl1pPr marL="0" indent="0" algn="ctr">
              <a:buNone/>
              <a:defRPr/>
            </a:lvl1pPr>
            <a:lvl2pPr marL="410775" indent="0" algn="ctr">
              <a:buNone/>
              <a:defRPr/>
            </a:lvl2pPr>
            <a:lvl3pPr marL="821550" indent="0" algn="ctr">
              <a:buNone/>
              <a:defRPr/>
            </a:lvl3pPr>
            <a:lvl4pPr marL="1232324" indent="0" algn="ctr">
              <a:buNone/>
              <a:defRPr/>
            </a:lvl4pPr>
            <a:lvl5pPr marL="1643102" indent="0" algn="ctr">
              <a:buNone/>
              <a:defRPr/>
            </a:lvl5pPr>
            <a:lvl6pPr marL="2053877" indent="0" algn="ctr">
              <a:buNone/>
              <a:defRPr/>
            </a:lvl6pPr>
            <a:lvl7pPr marL="2464650" indent="0" algn="ctr">
              <a:buNone/>
              <a:defRPr/>
            </a:lvl7pPr>
            <a:lvl8pPr marL="2875429" indent="0" algn="ctr">
              <a:buNone/>
              <a:defRPr/>
            </a:lvl8pPr>
            <a:lvl9pPr marL="3286204"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B7B64863-2C69-41B2-9931-8EE63436A666}" type="slidenum">
              <a:rPr lang="it-IT"/>
              <a:pPr>
                <a:defRPr/>
              </a:pPr>
              <a:t>‹N›</a:t>
            </a:fld>
            <a:endParaRPr lang="it-IT"/>
          </a:p>
        </p:txBody>
      </p:sp>
    </p:spTree>
    <p:extLst>
      <p:ext uri="{BB962C8B-B14F-4D97-AF65-F5344CB8AC3E}">
        <p14:creationId xmlns:p14="http://schemas.microsoft.com/office/powerpoint/2010/main" val="294640360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3C7B1E1B-BAB6-4F4C-90AF-C97B76225859}" type="slidenum">
              <a:rPr lang="it-IT"/>
              <a:pPr>
                <a:defRPr/>
              </a:pPr>
              <a:t>‹N›</a:t>
            </a:fld>
            <a:endParaRPr lang="it-IT"/>
          </a:p>
        </p:txBody>
      </p:sp>
    </p:spTree>
    <p:extLst>
      <p:ext uri="{BB962C8B-B14F-4D97-AF65-F5344CB8AC3E}">
        <p14:creationId xmlns:p14="http://schemas.microsoft.com/office/powerpoint/2010/main" val="146859419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088" y="4407095"/>
            <a:ext cx="7772757" cy="1361619"/>
          </a:xfrm>
        </p:spPr>
        <p:txBody>
          <a:bodyPr anchor="t"/>
          <a:lstStyle>
            <a:lvl1pPr algn="l">
              <a:defRPr sz="36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088" y="2907165"/>
            <a:ext cx="7772757" cy="1499920"/>
          </a:xfrm>
        </p:spPr>
        <p:txBody>
          <a:bodyPr anchor="b"/>
          <a:lstStyle>
            <a:lvl1pPr marL="0" indent="0">
              <a:buNone/>
              <a:defRPr sz="1800"/>
            </a:lvl1pPr>
            <a:lvl2pPr marL="410775" indent="0">
              <a:buNone/>
              <a:defRPr sz="1600"/>
            </a:lvl2pPr>
            <a:lvl3pPr marL="821550" indent="0">
              <a:buNone/>
              <a:defRPr sz="1400"/>
            </a:lvl3pPr>
            <a:lvl4pPr marL="1232324" indent="0">
              <a:buNone/>
              <a:defRPr sz="1300"/>
            </a:lvl4pPr>
            <a:lvl5pPr marL="1643102" indent="0">
              <a:buNone/>
              <a:defRPr sz="1300"/>
            </a:lvl5pPr>
            <a:lvl6pPr marL="2053877" indent="0">
              <a:buNone/>
              <a:defRPr sz="1300"/>
            </a:lvl6pPr>
            <a:lvl7pPr marL="2464650" indent="0">
              <a:buNone/>
              <a:defRPr sz="1300"/>
            </a:lvl7pPr>
            <a:lvl8pPr marL="2875429" indent="0">
              <a:buNone/>
              <a:defRPr sz="1300"/>
            </a:lvl8pPr>
            <a:lvl9pPr marL="3286204" indent="0">
              <a:buNone/>
              <a:defRPr sz="13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5D3B2D40-8A40-401D-B9AD-FA4079C114E1}" type="slidenum">
              <a:rPr lang="it-IT"/>
              <a:pPr>
                <a:defRPr/>
              </a:pPr>
              <a:t>‹N›</a:t>
            </a:fld>
            <a:endParaRPr lang="it-IT"/>
          </a:p>
        </p:txBody>
      </p:sp>
    </p:spTree>
    <p:extLst>
      <p:ext uri="{BB962C8B-B14F-4D97-AF65-F5344CB8AC3E}">
        <p14:creationId xmlns:p14="http://schemas.microsoft.com/office/powerpoint/2010/main" val="965436175"/>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559" y="1599742"/>
            <a:ext cx="4045094" cy="4526851"/>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39919" y="1599742"/>
            <a:ext cx="4046524" cy="4526851"/>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p:txBody>
          <a:bodyPr/>
          <a:lstStyle>
            <a:lvl1pPr defTabSz="456300">
              <a:defRPr/>
            </a:lvl1pPr>
          </a:lstStyle>
          <a:p>
            <a:pPr>
              <a:defRPr/>
            </a:pPr>
            <a:endParaRPr lang="it-IT"/>
          </a:p>
        </p:txBody>
      </p:sp>
      <p:sp>
        <p:nvSpPr>
          <p:cNvPr id="6"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7" name="Rectangle 6"/>
          <p:cNvSpPr>
            <a:spLocks noGrp="1" noChangeArrowheads="1"/>
          </p:cNvSpPr>
          <p:nvPr>
            <p:ph type="sldNum" sz="quarter" idx="12"/>
          </p:nvPr>
        </p:nvSpPr>
        <p:spPr/>
        <p:txBody>
          <a:bodyPr/>
          <a:lstStyle>
            <a:lvl1pPr defTabSz="456300">
              <a:defRPr/>
            </a:lvl1pPr>
          </a:lstStyle>
          <a:p>
            <a:pPr>
              <a:defRPr/>
            </a:pPr>
            <a:fld id="{7438C8C5-CD5D-4619-8395-8BF50B9BCF5C}" type="slidenum">
              <a:rPr lang="it-IT"/>
              <a:pPr>
                <a:defRPr/>
              </a:pPr>
              <a:t>‹N›</a:t>
            </a:fld>
            <a:endParaRPr lang="it-IT"/>
          </a:p>
        </p:txBody>
      </p:sp>
    </p:spTree>
    <p:extLst>
      <p:ext uri="{BB962C8B-B14F-4D97-AF65-F5344CB8AC3E}">
        <p14:creationId xmlns:p14="http://schemas.microsoft.com/office/powerpoint/2010/main" val="19991048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557" y="1535565"/>
            <a:ext cx="4039375" cy="638749"/>
          </a:xfrm>
        </p:spPr>
        <p:txBody>
          <a:bodyPr anchor="b"/>
          <a:lstStyle>
            <a:lvl1pPr marL="0" indent="0">
              <a:buNone/>
              <a:defRPr sz="2200" b="1"/>
            </a:lvl1pPr>
            <a:lvl2pPr marL="410775" indent="0">
              <a:buNone/>
              <a:defRPr sz="1800" b="1"/>
            </a:lvl2pPr>
            <a:lvl3pPr marL="821550" indent="0">
              <a:buNone/>
              <a:defRPr sz="1600" b="1"/>
            </a:lvl3pPr>
            <a:lvl4pPr marL="1232324" indent="0">
              <a:buNone/>
              <a:defRPr sz="1400" b="1"/>
            </a:lvl4pPr>
            <a:lvl5pPr marL="1643102" indent="0">
              <a:buNone/>
              <a:defRPr sz="1400" b="1"/>
            </a:lvl5pPr>
            <a:lvl6pPr marL="2053877" indent="0">
              <a:buNone/>
              <a:defRPr sz="1400" b="1"/>
            </a:lvl6pPr>
            <a:lvl7pPr marL="2464650" indent="0">
              <a:buNone/>
              <a:defRPr sz="1400" b="1"/>
            </a:lvl7pPr>
            <a:lvl8pPr marL="2875429" indent="0">
              <a:buNone/>
              <a:defRPr sz="1400" b="1"/>
            </a:lvl8pPr>
            <a:lvl9pPr marL="3286204" indent="0">
              <a:buNone/>
              <a:defRPr sz="14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557" y="2174319"/>
            <a:ext cx="4039375" cy="3952261"/>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643" y="1535565"/>
            <a:ext cx="4040804" cy="638749"/>
          </a:xfrm>
        </p:spPr>
        <p:txBody>
          <a:bodyPr anchor="b"/>
          <a:lstStyle>
            <a:lvl1pPr marL="0" indent="0">
              <a:buNone/>
              <a:defRPr sz="2200" b="1"/>
            </a:lvl1pPr>
            <a:lvl2pPr marL="410775" indent="0">
              <a:buNone/>
              <a:defRPr sz="1800" b="1"/>
            </a:lvl2pPr>
            <a:lvl3pPr marL="821550" indent="0">
              <a:buNone/>
              <a:defRPr sz="1600" b="1"/>
            </a:lvl3pPr>
            <a:lvl4pPr marL="1232324" indent="0">
              <a:buNone/>
              <a:defRPr sz="1400" b="1"/>
            </a:lvl4pPr>
            <a:lvl5pPr marL="1643102" indent="0">
              <a:buNone/>
              <a:defRPr sz="1400" b="1"/>
            </a:lvl5pPr>
            <a:lvl6pPr marL="2053877" indent="0">
              <a:buNone/>
              <a:defRPr sz="1400" b="1"/>
            </a:lvl6pPr>
            <a:lvl7pPr marL="2464650" indent="0">
              <a:buNone/>
              <a:defRPr sz="1400" b="1"/>
            </a:lvl7pPr>
            <a:lvl8pPr marL="2875429" indent="0">
              <a:buNone/>
              <a:defRPr sz="1400" b="1"/>
            </a:lvl8pPr>
            <a:lvl9pPr marL="3286204" indent="0">
              <a:buNone/>
              <a:defRPr sz="14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643" y="2174319"/>
            <a:ext cx="4040804" cy="3952261"/>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p:txBody>
          <a:bodyPr/>
          <a:lstStyle>
            <a:lvl1pPr defTabSz="456300">
              <a:defRPr/>
            </a:lvl1pPr>
          </a:lstStyle>
          <a:p>
            <a:pPr>
              <a:defRPr/>
            </a:pPr>
            <a:endParaRPr lang="it-IT"/>
          </a:p>
        </p:txBody>
      </p:sp>
      <p:sp>
        <p:nvSpPr>
          <p:cNvPr id="8"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9" name="Rectangle 6"/>
          <p:cNvSpPr>
            <a:spLocks noGrp="1" noChangeArrowheads="1"/>
          </p:cNvSpPr>
          <p:nvPr>
            <p:ph type="sldNum" sz="quarter" idx="12"/>
          </p:nvPr>
        </p:nvSpPr>
        <p:spPr/>
        <p:txBody>
          <a:bodyPr/>
          <a:lstStyle>
            <a:lvl1pPr defTabSz="456300">
              <a:defRPr/>
            </a:lvl1pPr>
          </a:lstStyle>
          <a:p>
            <a:pPr>
              <a:defRPr/>
            </a:pPr>
            <a:fld id="{44A9FBC3-08E6-4A0C-92B8-A2FCABE99CE3}" type="slidenum">
              <a:rPr lang="it-IT"/>
              <a:pPr>
                <a:defRPr/>
              </a:pPr>
              <a:t>‹N›</a:t>
            </a:fld>
            <a:endParaRPr lang="it-IT"/>
          </a:p>
        </p:txBody>
      </p:sp>
    </p:spTree>
    <p:extLst>
      <p:ext uri="{BB962C8B-B14F-4D97-AF65-F5344CB8AC3E}">
        <p14:creationId xmlns:p14="http://schemas.microsoft.com/office/powerpoint/2010/main" val="2966366609"/>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p:txBody>
          <a:bodyPr/>
          <a:lstStyle>
            <a:lvl1pPr defTabSz="456300">
              <a:defRPr/>
            </a:lvl1pPr>
          </a:lstStyle>
          <a:p>
            <a:pPr>
              <a:defRPr/>
            </a:pPr>
            <a:endParaRPr lang="it-IT"/>
          </a:p>
        </p:txBody>
      </p:sp>
      <p:sp>
        <p:nvSpPr>
          <p:cNvPr id="4"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5" name="Rectangle 6"/>
          <p:cNvSpPr>
            <a:spLocks noGrp="1" noChangeArrowheads="1"/>
          </p:cNvSpPr>
          <p:nvPr>
            <p:ph type="sldNum" sz="quarter" idx="12"/>
          </p:nvPr>
        </p:nvSpPr>
        <p:spPr/>
        <p:txBody>
          <a:bodyPr/>
          <a:lstStyle>
            <a:lvl1pPr defTabSz="456300">
              <a:defRPr/>
            </a:lvl1pPr>
          </a:lstStyle>
          <a:p>
            <a:pPr>
              <a:defRPr/>
            </a:pPr>
            <a:fld id="{1CAA8F03-F3EE-40A7-BAEF-E64C79358DDF}" type="slidenum">
              <a:rPr lang="it-IT"/>
              <a:pPr>
                <a:defRPr/>
              </a:pPr>
              <a:t>‹N›</a:t>
            </a:fld>
            <a:endParaRPr lang="it-IT"/>
          </a:p>
        </p:txBody>
      </p:sp>
    </p:spTree>
    <p:extLst>
      <p:ext uri="{BB962C8B-B14F-4D97-AF65-F5344CB8AC3E}">
        <p14:creationId xmlns:p14="http://schemas.microsoft.com/office/powerpoint/2010/main" val="26116913"/>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456300">
              <a:defRPr/>
            </a:lvl1pPr>
          </a:lstStyle>
          <a:p>
            <a:pPr>
              <a:defRPr/>
            </a:pPr>
            <a:endParaRPr lang="it-IT"/>
          </a:p>
        </p:txBody>
      </p:sp>
      <p:sp>
        <p:nvSpPr>
          <p:cNvPr id="3"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4" name="Rectangle 6"/>
          <p:cNvSpPr>
            <a:spLocks noGrp="1" noChangeArrowheads="1"/>
          </p:cNvSpPr>
          <p:nvPr>
            <p:ph type="sldNum" sz="quarter" idx="12"/>
          </p:nvPr>
        </p:nvSpPr>
        <p:spPr/>
        <p:txBody>
          <a:bodyPr/>
          <a:lstStyle>
            <a:lvl1pPr defTabSz="456300">
              <a:defRPr/>
            </a:lvl1pPr>
          </a:lstStyle>
          <a:p>
            <a:pPr>
              <a:defRPr/>
            </a:pPr>
            <a:fld id="{D82427B7-05A4-45B9-8AD8-BA41F6C15F81}" type="slidenum">
              <a:rPr lang="it-IT"/>
              <a:pPr>
                <a:defRPr/>
              </a:pPr>
              <a:t>‹N›</a:t>
            </a:fld>
            <a:endParaRPr lang="it-IT"/>
          </a:p>
        </p:txBody>
      </p:sp>
    </p:spTree>
    <p:extLst>
      <p:ext uri="{BB962C8B-B14F-4D97-AF65-F5344CB8AC3E}">
        <p14:creationId xmlns:p14="http://schemas.microsoft.com/office/powerpoint/2010/main" val="387817164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2"/>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558" y="273770"/>
            <a:ext cx="3008440" cy="1162011"/>
          </a:xfrm>
        </p:spPr>
        <p:txBody>
          <a:bodyPr anchor="b"/>
          <a:lstStyle>
            <a:lvl1pPr algn="l">
              <a:defRPr sz="1800" b="1"/>
            </a:lvl1pPr>
          </a:lstStyle>
          <a:p>
            <a:r>
              <a:rPr lang="it-IT" smtClean="0"/>
              <a:t>Fare clic per modificare lo stile del titolo</a:t>
            </a:r>
            <a:endParaRPr lang="it-IT"/>
          </a:p>
        </p:txBody>
      </p:sp>
      <p:sp>
        <p:nvSpPr>
          <p:cNvPr id="3" name="Segnaposto contenuto 2"/>
          <p:cNvSpPr>
            <a:spLocks noGrp="1"/>
          </p:cNvSpPr>
          <p:nvPr>
            <p:ph idx="1"/>
          </p:nvPr>
        </p:nvSpPr>
        <p:spPr>
          <a:xfrm>
            <a:off x="3574683" y="273750"/>
            <a:ext cx="5111775" cy="5852826"/>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558" y="1435778"/>
            <a:ext cx="3008440" cy="4690815"/>
          </a:xfrm>
        </p:spPr>
        <p:txBody>
          <a:bodyPr/>
          <a:lstStyle>
            <a:lvl1pPr marL="0" indent="0">
              <a:buNone/>
              <a:defRPr sz="1300"/>
            </a:lvl1pPr>
            <a:lvl2pPr marL="410775" indent="0">
              <a:buNone/>
              <a:defRPr sz="1100"/>
            </a:lvl2pPr>
            <a:lvl3pPr marL="821550" indent="0">
              <a:buNone/>
              <a:defRPr sz="900"/>
            </a:lvl3pPr>
            <a:lvl4pPr marL="1232324" indent="0">
              <a:buNone/>
              <a:defRPr sz="800"/>
            </a:lvl4pPr>
            <a:lvl5pPr marL="1643102" indent="0">
              <a:buNone/>
              <a:defRPr sz="800"/>
            </a:lvl5pPr>
            <a:lvl6pPr marL="2053877" indent="0">
              <a:buNone/>
              <a:defRPr sz="800"/>
            </a:lvl6pPr>
            <a:lvl7pPr marL="2464650" indent="0">
              <a:buNone/>
              <a:defRPr sz="800"/>
            </a:lvl7pPr>
            <a:lvl8pPr marL="2875429" indent="0">
              <a:buNone/>
              <a:defRPr sz="800"/>
            </a:lvl8pPr>
            <a:lvl9pPr marL="3286204" indent="0">
              <a:buNone/>
              <a:defRPr sz="8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p:txBody>
          <a:bodyPr/>
          <a:lstStyle>
            <a:lvl1pPr defTabSz="456300">
              <a:defRPr/>
            </a:lvl1pPr>
          </a:lstStyle>
          <a:p>
            <a:pPr>
              <a:defRPr/>
            </a:pPr>
            <a:endParaRPr lang="it-IT"/>
          </a:p>
        </p:txBody>
      </p:sp>
      <p:sp>
        <p:nvSpPr>
          <p:cNvPr id="6"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7" name="Rectangle 6"/>
          <p:cNvSpPr>
            <a:spLocks noGrp="1" noChangeArrowheads="1"/>
          </p:cNvSpPr>
          <p:nvPr>
            <p:ph type="sldNum" sz="quarter" idx="12"/>
          </p:nvPr>
        </p:nvSpPr>
        <p:spPr/>
        <p:txBody>
          <a:bodyPr/>
          <a:lstStyle>
            <a:lvl1pPr defTabSz="456300">
              <a:defRPr/>
            </a:lvl1pPr>
          </a:lstStyle>
          <a:p>
            <a:pPr>
              <a:defRPr/>
            </a:pPr>
            <a:fld id="{0A2E9BFF-155F-47A9-A929-4E4619202AD3}" type="slidenum">
              <a:rPr lang="it-IT"/>
              <a:pPr>
                <a:defRPr/>
              </a:pPr>
              <a:t>‹N›</a:t>
            </a:fld>
            <a:endParaRPr lang="it-IT"/>
          </a:p>
        </p:txBody>
      </p:sp>
    </p:spTree>
    <p:extLst>
      <p:ext uri="{BB962C8B-B14F-4D97-AF65-F5344CB8AC3E}">
        <p14:creationId xmlns:p14="http://schemas.microsoft.com/office/powerpoint/2010/main" val="1827447886"/>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1639" y="4800605"/>
            <a:ext cx="5486399" cy="566034"/>
          </a:xfrm>
        </p:spPr>
        <p:txBody>
          <a:bodyPr anchor="b"/>
          <a:lstStyle>
            <a:lvl1pPr algn="l">
              <a:defRPr sz="18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1639" y="613087"/>
            <a:ext cx="5486399" cy="4114800"/>
          </a:xfrm>
        </p:spPr>
        <p:txBody>
          <a:bodyPr/>
          <a:lstStyle>
            <a:lvl1pPr marL="0" indent="0">
              <a:buNone/>
              <a:defRPr sz="2900"/>
            </a:lvl1pPr>
            <a:lvl2pPr marL="410775" indent="0">
              <a:buNone/>
              <a:defRPr sz="2500"/>
            </a:lvl2pPr>
            <a:lvl3pPr marL="821550" indent="0">
              <a:buNone/>
              <a:defRPr sz="2200"/>
            </a:lvl3pPr>
            <a:lvl4pPr marL="1232324" indent="0">
              <a:buNone/>
              <a:defRPr sz="1800"/>
            </a:lvl4pPr>
            <a:lvl5pPr marL="1643102" indent="0">
              <a:buNone/>
              <a:defRPr sz="1800"/>
            </a:lvl5pPr>
            <a:lvl6pPr marL="2053877" indent="0">
              <a:buNone/>
              <a:defRPr sz="1800"/>
            </a:lvl6pPr>
            <a:lvl7pPr marL="2464650" indent="0">
              <a:buNone/>
              <a:defRPr sz="1800"/>
            </a:lvl7pPr>
            <a:lvl8pPr marL="2875429" indent="0">
              <a:buNone/>
              <a:defRPr sz="1800"/>
            </a:lvl8pPr>
            <a:lvl9pPr marL="3286204" indent="0">
              <a:buNone/>
              <a:defRPr sz="1800"/>
            </a:lvl9pPr>
          </a:lstStyle>
          <a:p>
            <a:pPr lvl="0"/>
            <a:endParaRPr lang="it-IT" noProof="0" smtClean="0"/>
          </a:p>
        </p:txBody>
      </p:sp>
      <p:sp>
        <p:nvSpPr>
          <p:cNvPr id="4" name="Segnaposto testo 3"/>
          <p:cNvSpPr>
            <a:spLocks noGrp="1"/>
          </p:cNvSpPr>
          <p:nvPr>
            <p:ph type="body" sz="half" idx="2"/>
          </p:nvPr>
        </p:nvSpPr>
        <p:spPr>
          <a:xfrm>
            <a:off x="1791639" y="5366634"/>
            <a:ext cx="5486399" cy="805566"/>
          </a:xfrm>
        </p:spPr>
        <p:txBody>
          <a:bodyPr/>
          <a:lstStyle>
            <a:lvl1pPr marL="0" indent="0">
              <a:buNone/>
              <a:defRPr sz="1300"/>
            </a:lvl1pPr>
            <a:lvl2pPr marL="410775" indent="0">
              <a:buNone/>
              <a:defRPr sz="1100"/>
            </a:lvl2pPr>
            <a:lvl3pPr marL="821550" indent="0">
              <a:buNone/>
              <a:defRPr sz="900"/>
            </a:lvl3pPr>
            <a:lvl4pPr marL="1232324" indent="0">
              <a:buNone/>
              <a:defRPr sz="800"/>
            </a:lvl4pPr>
            <a:lvl5pPr marL="1643102" indent="0">
              <a:buNone/>
              <a:defRPr sz="800"/>
            </a:lvl5pPr>
            <a:lvl6pPr marL="2053877" indent="0">
              <a:buNone/>
              <a:defRPr sz="800"/>
            </a:lvl6pPr>
            <a:lvl7pPr marL="2464650" indent="0">
              <a:buNone/>
              <a:defRPr sz="800"/>
            </a:lvl7pPr>
            <a:lvl8pPr marL="2875429" indent="0">
              <a:buNone/>
              <a:defRPr sz="800"/>
            </a:lvl8pPr>
            <a:lvl9pPr marL="3286204" indent="0">
              <a:buNone/>
              <a:defRPr sz="8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p:txBody>
          <a:bodyPr/>
          <a:lstStyle>
            <a:lvl1pPr defTabSz="456300">
              <a:defRPr/>
            </a:lvl1pPr>
          </a:lstStyle>
          <a:p>
            <a:pPr>
              <a:defRPr/>
            </a:pPr>
            <a:endParaRPr lang="it-IT"/>
          </a:p>
        </p:txBody>
      </p:sp>
      <p:sp>
        <p:nvSpPr>
          <p:cNvPr id="6"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7" name="Rectangle 6"/>
          <p:cNvSpPr>
            <a:spLocks noGrp="1" noChangeArrowheads="1"/>
          </p:cNvSpPr>
          <p:nvPr>
            <p:ph type="sldNum" sz="quarter" idx="12"/>
          </p:nvPr>
        </p:nvSpPr>
        <p:spPr/>
        <p:txBody>
          <a:bodyPr/>
          <a:lstStyle>
            <a:lvl1pPr defTabSz="456300">
              <a:defRPr/>
            </a:lvl1pPr>
          </a:lstStyle>
          <a:p>
            <a:pPr>
              <a:defRPr/>
            </a:pPr>
            <a:fld id="{7B4E0C3D-8D86-4CAA-B387-B9354C93008C}" type="slidenum">
              <a:rPr lang="it-IT"/>
              <a:pPr>
                <a:defRPr/>
              </a:pPr>
              <a:t>‹N›</a:t>
            </a:fld>
            <a:endParaRPr lang="it-IT"/>
          </a:p>
        </p:txBody>
      </p:sp>
    </p:spTree>
    <p:extLst>
      <p:ext uri="{BB962C8B-B14F-4D97-AF65-F5344CB8AC3E}">
        <p14:creationId xmlns:p14="http://schemas.microsoft.com/office/powerpoint/2010/main" val="254832831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89BE4640-014B-46EF-A1F5-D4A872240093}" type="slidenum">
              <a:rPr lang="it-IT"/>
              <a:pPr>
                <a:defRPr/>
              </a:pPr>
              <a:t>‹N›</a:t>
            </a:fld>
            <a:endParaRPr lang="it-IT"/>
          </a:p>
        </p:txBody>
      </p:sp>
    </p:spTree>
    <p:extLst>
      <p:ext uri="{BB962C8B-B14F-4D97-AF65-F5344CB8AC3E}">
        <p14:creationId xmlns:p14="http://schemas.microsoft.com/office/powerpoint/2010/main" val="373436023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30309" y="275176"/>
            <a:ext cx="2056149" cy="58514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563" y="275176"/>
            <a:ext cx="6035469" cy="58514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p:txBody>
          <a:bodyPr/>
          <a:lstStyle>
            <a:lvl1pPr defTabSz="456300">
              <a:defRPr/>
            </a:lvl1pPr>
          </a:lstStyle>
          <a:p>
            <a:pPr>
              <a:defRPr/>
            </a:pPr>
            <a:endParaRPr lang="it-IT"/>
          </a:p>
        </p:txBody>
      </p:sp>
      <p:sp>
        <p:nvSpPr>
          <p:cNvPr id="5" name="Rectangle 5"/>
          <p:cNvSpPr>
            <a:spLocks noGrp="1" noChangeArrowheads="1"/>
          </p:cNvSpPr>
          <p:nvPr>
            <p:ph type="ftr" sz="quarter" idx="11"/>
          </p:nvPr>
        </p:nvSpPr>
        <p:spPr/>
        <p:txBody>
          <a:bodyPr/>
          <a:lstStyle>
            <a:lvl1pPr defTabSz="456300">
              <a:defRPr/>
            </a:lvl1pPr>
          </a:lstStyle>
          <a:p>
            <a:pPr>
              <a:defRPr/>
            </a:pPr>
            <a:endParaRPr lang="it-IT"/>
          </a:p>
        </p:txBody>
      </p:sp>
      <p:sp>
        <p:nvSpPr>
          <p:cNvPr id="6" name="Rectangle 6"/>
          <p:cNvSpPr>
            <a:spLocks noGrp="1" noChangeArrowheads="1"/>
          </p:cNvSpPr>
          <p:nvPr>
            <p:ph type="sldNum" sz="quarter" idx="12"/>
          </p:nvPr>
        </p:nvSpPr>
        <p:spPr/>
        <p:txBody>
          <a:bodyPr/>
          <a:lstStyle>
            <a:lvl1pPr defTabSz="456300">
              <a:defRPr/>
            </a:lvl1pPr>
          </a:lstStyle>
          <a:p>
            <a:pPr>
              <a:defRPr/>
            </a:pPr>
            <a:fld id="{153C9558-991B-49F4-B92C-BF3C121F3488}" type="slidenum">
              <a:rPr lang="it-IT"/>
              <a:pPr>
                <a:defRPr/>
              </a:pPr>
              <a:t>‹N›</a:t>
            </a:fld>
            <a:endParaRPr lang="it-IT"/>
          </a:p>
        </p:txBody>
      </p:sp>
    </p:spTree>
    <p:extLst>
      <p:ext uri="{BB962C8B-B14F-4D97-AF65-F5344CB8AC3E}">
        <p14:creationId xmlns:p14="http://schemas.microsoft.com/office/powerpoint/2010/main" val="414359792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F49D355-16BD-4E45-BD9A-5EA878CF7CBD}" type="datetimeFigureOut">
              <a:rPr lang="it-IT" smtClean="0"/>
              <a:t>24/05/2018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F49D355-16BD-4E45-BD9A-5EA878CF7CBD}" type="datetimeFigureOut">
              <a:rPr lang="it-IT" smtClean="0"/>
              <a:t>24/05/2018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F49D355-16BD-4E45-BD9A-5EA878CF7CBD}" type="datetimeFigureOut">
              <a:rPr lang="it-IT" smtClean="0"/>
              <a:t>24/05/2018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t>24/05/2018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24/05/2018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24/05/2018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t>24/05/2018</a:t>
            </a:fld>
            <a:endParaRPr lang="it-IT"/>
          </a:p>
        </p:txBody>
      </p:sp>
      <p:sp>
        <p:nvSpPr>
          <p:cNvPr id="5" name="Segnaposto piè di pagina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51" tIns="45627" rIns="91251" bIns="45627" numCol="1" anchor="ctr" anchorCtr="0" compatLnSpc="1">
            <a:prstTxWarp prst="textNoShape">
              <a:avLst/>
            </a:prstTxWarp>
          </a:bodyPr>
          <a:lstStyle/>
          <a:p>
            <a:pPr lvl="0"/>
            <a:r>
              <a:rPr lang="it-IT" altLang="it-IT" smtClean="0"/>
              <a:t>Fare clic per modificare lo stile del titolo</a:t>
            </a:r>
          </a:p>
        </p:txBody>
      </p:sp>
      <p:sp>
        <p:nvSpPr>
          <p:cNvPr id="3075" name="Rectangle 3"/>
          <p:cNvSpPr>
            <a:spLocks noGrp="1" noChangeArrowheads="1"/>
          </p:cNvSpPr>
          <p:nvPr>
            <p:ph type="body" idx="1"/>
          </p:nvPr>
        </p:nvSpPr>
        <p:spPr bwMode="auto">
          <a:xfrm>
            <a:off x="457200" y="160020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51" tIns="45627" rIns="91251" bIns="45627"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378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251" tIns="45627" rIns="91251" bIns="45627" numCol="1" anchor="t" anchorCtr="0" compatLnSpc="1">
            <a:prstTxWarp prst="textNoShape">
              <a:avLst/>
            </a:prstTxWarp>
          </a:bodyPr>
          <a:lstStyle>
            <a:lvl1pPr defTabSz="403320">
              <a:buClrTx/>
              <a:buSzTx/>
              <a:buFontTx/>
              <a:buNone/>
              <a:defRPr sz="1400">
                <a:solidFill>
                  <a:srgbClr val="000000"/>
                </a:solidFill>
                <a:latin typeface="Arial" charset="0"/>
                <a:ea typeface="ＭＳ Ｐゴシック" pitchFamily="34" charset="-128"/>
              </a:defRPr>
            </a:lvl1pPr>
          </a:lstStyle>
          <a:p>
            <a:pPr fontAlgn="base">
              <a:spcBef>
                <a:spcPct val="0"/>
              </a:spcBef>
              <a:spcAft>
                <a:spcPct val="0"/>
              </a:spcAft>
              <a:defRPr/>
            </a:pPr>
            <a:endParaRPr lang="it-IT"/>
          </a:p>
        </p:txBody>
      </p:sp>
      <p:sp>
        <p:nvSpPr>
          <p:cNvPr id="378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251" tIns="45627" rIns="91251" bIns="45627" numCol="1" anchor="t" anchorCtr="0" compatLnSpc="1">
            <a:prstTxWarp prst="textNoShape">
              <a:avLst/>
            </a:prstTxWarp>
          </a:bodyPr>
          <a:lstStyle>
            <a:lvl1pPr algn="ctr" defTabSz="403320">
              <a:buClrTx/>
              <a:buSzTx/>
              <a:buFontTx/>
              <a:buNone/>
              <a:defRPr sz="1400">
                <a:solidFill>
                  <a:srgbClr val="000000"/>
                </a:solidFill>
                <a:latin typeface="Arial" charset="0"/>
                <a:ea typeface="ＭＳ Ｐゴシック" pitchFamily="34" charset="-128"/>
              </a:defRPr>
            </a:lvl1pPr>
          </a:lstStyle>
          <a:p>
            <a:pPr fontAlgn="base">
              <a:spcBef>
                <a:spcPct val="0"/>
              </a:spcBef>
              <a:spcAft>
                <a:spcPct val="0"/>
              </a:spcAft>
              <a:defRPr/>
            </a:pPr>
            <a:endParaRPr lang="it-IT"/>
          </a:p>
        </p:txBody>
      </p:sp>
      <p:sp>
        <p:nvSpPr>
          <p:cNvPr id="378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251" tIns="45627" rIns="91251" bIns="45627" numCol="1" anchor="t" anchorCtr="0" compatLnSpc="1">
            <a:prstTxWarp prst="textNoShape">
              <a:avLst/>
            </a:prstTxWarp>
          </a:bodyPr>
          <a:lstStyle>
            <a:lvl1pPr algn="r" defTabSz="403320">
              <a:buClrTx/>
              <a:buSzTx/>
              <a:buFontTx/>
              <a:buNone/>
              <a:defRPr sz="1400" smtClean="0">
                <a:solidFill>
                  <a:srgbClr val="000000"/>
                </a:solidFill>
                <a:latin typeface="Arial" charset="0"/>
                <a:ea typeface="ＭＳ Ｐゴシック" pitchFamily="34" charset="-128"/>
              </a:defRPr>
            </a:lvl1pPr>
          </a:lstStyle>
          <a:p>
            <a:pPr fontAlgn="base">
              <a:spcBef>
                <a:spcPct val="0"/>
              </a:spcBef>
              <a:spcAft>
                <a:spcPct val="0"/>
              </a:spcAft>
              <a:defRPr/>
            </a:pPr>
            <a:fld id="{8BC03DE7-B3D3-4157-8478-7FDC318195B2}" type="slidenum">
              <a:rPr lang="it-IT"/>
              <a:pPr fontAlgn="base">
                <a:spcBef>
                  <a:spcPct val="0"/>
                </a:spcBef>
                <a:spcAft>
                  <a:spcPct val="0"/>
                </a:spcAft>
                <a:defRPr/>
              </a:pPr>
              <a:t>‹N›</a:t>
            </a:fld>
            <a:endParaRPr lang="it-IT"/>
          </a:p>
        </p:txBody>
      </p:sp>
    </p:spTree>
    <p:extLst>
      <p:ext uri="{BB962C8B-B14F-4D97-AF65-F5344CB8AC3E}">
        <p14:creationId xmlns:p14="http://schemas.microsoft.com/office/powerpoint/2010/main" val="33654036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xStyles>
    <p:titleStyle>
      <a:lvl1pPr algn="ctr" defTabSz="911225" rtl="0" eaLnBrk="0" fontAlgn="base" hangingPunct="0">
        <a:spcBef>
          <a:spcPct val="0"/>
        </a:spcBef>
        <a:spcAft>
          <a:spcPct val="0"/>
        </a:spcAft>
        <a:defRPr sz="4400">
          <a:solidFill>
            <a:schemeClr val="tx2"/>
          </a:solidFill>
          <a:latin typeface="+mj-lt"/>
          <a:ea typeface="+mj-ea"/>
          <a:cs typeface="+mj-cs"/>
        </a:defRPr>
      </a:lvl1pPr>
      <a:lvl2pPr algn="ctr" defTabSz="911225" rtl="0" eaLnBrk="0" fontAlgn="base" hangingPunct="0">
        <a:spcBef>
          <a:spcPct val="0"/>
        </a:spcBef>
        <a:spcAft>
          <a:spcPct val="0"/>
        </a:spcAft>
        <a:defRPr sz="4400">
          <a:solidFill>
            <a:schemeClr val="tx2"/>
          </a:solidFill>
          <a:latin typeface="Arial" charset="0"/>
        </a:defRPr>
      </a:lvl2pPr>
      <a:lvl3pPr algn="ctr" defTabSz="911225" rtl="0" eaLnBrk="0" fontAlgn="base" hangingPunct="0">
        <a:spcBef>
          <a:spcPct val="0"/>
        </a:spcBef>
        <a:spcAft>
          <a:spcPct val="0"/>
        </a:spcAft>
        <a:defRPr sz="4400">
          <a:solidFill>
            <a:schemeClr val="tx2"/>
          </a:solidFill>
          <a:latin typeface="Arial" charset="0"/>
        </a:defRPr>
      </a:lvl3pPr>
      <a:lvl4pPr algn="ctr" defTabSz="911225" rtl="0" eaLnBrk="0" fontAlgn="base" hangingPunct="0">
        <a:spcBef>
          <a:spcPct val="0"/>
        </a:spcBef>
        <a:spcAft>
          <a:spcPct val="0"/>
        </a:spcAft>
        <a:defRPr sz="4400">
          <a:solidFill>
            <a:schemeClr val="tx2"/>
          </a:solidFill>
          <a:latin typeface="Arial" charset="0"/>
        </a:defRPr>
      </a:lvl4pPr>
      <a:lvl5pPr algn="ctr" defTabSz="911225" rtl="0" eaLnBrk="0" fontAlgn="base" hangingPunct="0">
        <a:spcBef>
          <a:spcPct val="0"/>
        </a:spcBef>
        <a:spcAft>
          <a:spcPct val="0"/>
        </a:spcAft>
        <a:defRPr sz="4400">
          <a:solidFill>
            <a:schemeClr val="tx2"/>
          </a:solidFill>
          <a:latin typeface="Arial" charset="0"/>
        </a:defRPr>
      </a:lvl5pPr>
      <a:lvl6pPr marL="410443" algn="ctr" defTabSz="912093" rtl="0" fontAlgn="base">
        <a:spcBef>
          <a:spcPct val="0"/>
        </a:spcBef>
        <a:spcAft>
          <a:spcPct val="0"/>
        </a:spcAft>
        <a:defRPr sz="4400">
          <a:solidFill>
            <a:schemeClr val="tx2"/>
          </a:solidFill>
          <a:latin typeface="Arial" charset="0"/>
        </a:defRPr>
      </a:lvl6pPr>
      <a:lvl7pPr marL="820885" algn="ctr" defTabSz="912093" rtl="0" fontAlgn="base">
        <a:spcBef>
          <a:spcPct val="0"/>
        </a:spcBef>
        <a:spcAft>
          <a:spcPct val="0"/>
        </a:spcAft>
        <a:defRPr sz="4400">
          <a:solidFill>
            <a:schemeClr val="tx2"/>
          </a:solidFill>
          <a:latin typeface="Arial" charset="0"/>
        </a:defRPr>
      </a:lvl7pPr>
      <a:lvl8pPr marL="1231326" algn="ctr" defTabSz="912093" rtl="0" fontAlgn="base">
        <a:spcBef>
          <a:spcPct val="0"/>
        </a:spcBef>
        <a:spcAft>
          <a:spcPct val="0"/>
        </a:spcAft>
        <a:defRPr sz="4400">
          <a:solidFill>
            <a:schemeClr val="tx2"/>
          </a:solidFill>
          <a:latin typeface="Arial" charset="0"/>
        </a:defRPr>
      </a:lvl8pPr>
      <a:lvl9pPr marL="1641771" algn="ctr" defTabSz="912093" rtl="0" fontAlgn="base">
        <a:spcBef>
          <a:spcPct val="0"/>
        </a:spcBef>
        <a:spcAft>
          <a:spcPct val="0"/>
        </a:spcAft>
        <a:defRPr sz="4400">
          <a:solidFill>
            <a:schemeClr val="tx2"/>
          </a:solidFill>
          <a:latin typeface="Arial" charset="0"/>
        </a:defRPr>
      </a:lvl9pPr>
    </p:titleStyle>
    <p:bodyStyle>
      <a:lvl1pPr marL="341313" indent="-341313" algn="l" defTabSz="911225" rtl="0" eaLnBrk="0" fontAlgn="base" hangingPunct="0">
        <a:spcBef>
          <a:spcPct val="20000"/>
        </a:spcBef>
        <a:spcAft>
          <a:spcPct val="0"/>
        </a:spcAft>
        <a:buChar char="•"/>
        <a:defRPr sz="3200">
          <a:solidFill>
            <a:schemeClr val="tx1"/>
          </a:solidFill>
          <a:latin typeface="+mn-lt"/>
          <a:ea typeface="+mn-ea"/>
          <a:cs typeface="+mn-cs"/>
        </a:defRPr>
      </a:lvl1pPr>
      <a:lvl2pPr marL="739775" indent="-284163" algn="l" defTabSz="911225" rtl="0" eaLnBrk="0" fontAlgn="base" hangingPunct="0">
        <a:spcBef>
          <a:spcPct val="20000"/>
        </a:spcBef>
        <a:spcAft>
          <a:spcPct val="0"/>
        </a:spcAft>
        <a:buChar char="–"/>
        <a:defRPr sz="2800">
          <a:solidFill>
            <a:schemeClr val="tx1"/>
          </a:solidFill>
          <a:latin typeface="+mn-lt"/>
        </a:defRPr>
      </a:lvl2pPr>
      <a:lvl3pPr marL="1139825" indent="-227013" algn="l" defTabSz="911225" rtl="0" eaLnBrk="0" fontAlgn="base" hangingPunct="0">
        <a:spcBef>
          <a:spcPct val="20000"/>
        </a:spcBef>
        <a:spcAft>
          <a:spcPct val="0"/>
        </a:spcAft>
        <a:buChar char="•"/>
        <a:defRPr sz="2400">
          <a:solidFill>
            <a:schemeClr val="tx1"/>
          </a:solidFill>
          <a:latin typeface="+mn-lt"/>
        </a:defRPr>
      </a:lvl3pPr>
      <a:lvl4pPr marL="1595438" indent="-227013" algn="l" defTabSz="911225" rtl="0" eaLnBrk="0" fontAlgn="base" hangingPunct="0">
        <a:spcBef>
          <a:spcPct val="20000"/>
        </a:spcBef>
        <a:spcAft>
          <a:spcPct val="0"/>
        </a:spcAft>
        <a:buChar char="–"/>
        <a:defRPr sz="2000">
          <a:solidFill>
            <a:schemeClr val="tx1"/>
          </a:solidFill>
          <a:latin typeface="+mn-lt"/>
        </a:defRPr>
      </a:lvl4pPr>
      <a:lvl5pPr marL="2052638" indent="-227013" algn="l" defTabSz="911225" rtl="0" eaLnBrk="0" fontAlgn="base" hangingPunct="0">
        <a:spcBef>
          <a:spcPct val="20000"/>
        </a:spcBef>
        <a:spcAft>
          <a:spcPct val="0"/>
        </a:spcAft>
        <a:buChar char="»"/>
        <a:defRPr sz="2000">
          <a:solidFill>
            <a:schemeClr val="tx1"/>
          </a:solidFill>
          <a:latin typeface="+mn-lt"/>
        </a:defRPr>
      </a:lvl5pPr>
      <a:lvl6pPr marL="2464080" indent="-228021" algn="l" defTabSz="912093" rtl="0" fontAlgn="base">
        <a:spcBef>
          <a:spcPct val="20000"/>
        </a:spcBef>
        <a:spcAft>
          <a:spcPct val="0"/>
        </a:spcAft>
        <a:buChar char="»"/>
        <a:defRPr sz="2000">
          <a:solidFill>
            <a:schemeClr val="tx1"/>
          </a:solidFill>
          <a:latin typeface="+mn-lt"/>
        </a:defRPr>
      </a:lvl6pPr>
      <a:lvl7pPr marL="2874524" indent="-228021" algn="l" defTabSz="912093" rtl="0" fontAlgn="base">
        <a:spcBef>
          <a:spcPct val="20000"/>
        </a:spcBef>
        <a:spcAft>
          <a:spcPct val="0"/>
        </a:spcAft>
        <a:buChar char="»"/>
        <a:defRPr sz="2000">
          <a:solidFill>
            <a:schemeClr val="tx1"/>
          </a:solidFill>
          <a:latin typeface="+mn-lt"/>
        </a:defRPr>
      </a:lvl7pPr>
      <a:lvl8pPr marL="3284968" indent="-228021" algn="l" defTabSz="912093" rtl="0" fontAlgn="base">
        <a:spcBef>
          <a:spcPct val="20000"/>
        </a:spcBef>
        <a:spcAft>
          <a:spcPct val="0"/>
        </a:spcAft>
        <a:buChar char="»"/>
        <a:defRPr sz="2000">
          <a:solidFill>
            <a:schemeClr val="tx1"/>
          </a:solidFill>
          <a:latin typeface="+mn-lt"/>
        </a:defRPr>
      </a:lvl8pPr>
      <a:lvl9pPr marL="3695408" indent="-228021" algn="l" defTabSz="912093" rtl="0" fontAlgn="base">
        <a:spcBef>
          <a:spcPct val="20000"/>
        </a:spcBef>
        <a:spcAft>
          <a:spcPct val="0"/>
        </a:spcAft>
        <a:buChar char="»"/>
        <a:defRPr sz="2000">
          <a:solidFill>
            <a:schemeClr val="tx1"/>
          </a:solidFill>
          <a:latin typeface="+mn-lt"/>
        </a:defRPr>
      </a:lvl9pPr>
    </p:bodyStyle>
    <p:otherStyle>
      <a:defPPr>
        <a:defRPr lang="it-IT"/>
      </a:defPPr>
      <a:lvl1pPr marL="0" algn="l" defTabSz="820885" rtl="0" eaLnBrk="1" latinLnBrk="0" hangingPunct="1">
        <a:defRPr sz="1600" kern="1200">
          <a:solidFill>
            <a:schemeClr val="tx1"/>
          </a:solidFill>
          <a:latin typeface="+mn-lt"/>
          <a:ea typeface="+mn-ea"/>
          <a:cs typeface="+mn-cs"/>
        </a:defRPr>
      </a:lvl1pPr>
      <a:lvl2pPr marL="410443" algn="l" defTabSz="820885" rtl="0" eaLnBrk="1" latinLnBrk="0" hangingPunct="1">
        <a:defRPr sz="1600" kern="1200">
          <a:solidFill>
            <a:schemeClr val="tx1"/>
          </a:solidFill>
          <a:latin typeface="+mn-lt"/>
          <a:ea typeface="+mn-ea"/>
          <a:cs typeface="+mn-cs"/>
        </a:defRPr>
      </a:lvl2pPr>
      <a:lvl3pPr marL="820885" algn="l" defTabSz="820885" rtl="0" eaLnBrk="1" latinLnBrk="0" hangingPunct="1">
        <a:defRPr sz="1600" kern="1200">
          <a:solidFill>
            <a:schemeClr val="tx1"/>
          </a:solidFill>
          <a:latin typeface="+mn-lt"/>
          <a:ea typeface="+mn-ea"/>
          <a:cs typeface="+mn-cs"/>
        </a:defRPr>
      </a:lvl3pPr>
      <a:lvl4pPr marL="1231326" algn="l" defTabSz="820885" rtl="0" eaLnBrk="1" latinLnBrk="0" hangingPunct="1">
        <a:defRPr sz="1600" kern="1200">
          <a:solidFill>
            <a:schemeClr val="tx1"/>
          </a:solidFill>
          <a:latin typeface="+mn-lt"/>
          <a:ea typeface="+mn-ea"/>
          <a:cs typeface="+mn-cs"/>
        </a:defRPr>
      </a:lvl4pPr>
      <a:lvl5pPr marL="1641771" algn="l" defTabSz="820885" rtl="0" eaLnBrk="1" latinLnBrk="0" hangingPunct="1">
        <a:defRPr sz="1600" kern="1200">
          <a:solidFill>
            <a:schemeClr val="tx1"/>
          </a:solidFill>
          <a:latin typeface="+mn-lt"/>
          <a:ea typeface="+mn-ea"/>
          <a:cs typeface="+mn-cs"/>
        </a:defRPr>
      </a:lvl5pPr>
      <a:lvl6pPr marL="2052214" algn="l" defTabSz="820885" rtl="0" eaLnBrk="1" latinLnBrk="0" hangingPunct="1">
        <a:defRPr sz="1600" kern="1200">
          <a:solidFill>
            <a:schemeClr val="tx1"/>
          </a:solidFill>
          <a:latin typeface="+mn-lt"/>
          <a:ea typeface="+mn-ea"/>
          <a:cs typeface="+mn-cs"/>
        </a:defRPr>
      </a:lvl6pPr>
      <a:lvl7pPr marL="2462652" algn="l" defTabSz="820885" rtl="0" eaLnBrk="1" latinLnBrk="0" hangingPunct="1">
        <a:defRPr sz="1600" kern="1200">
          <a:solidFill>
            <a:schemeClr val="tx1"/>
          </a:solidFill>
          <a:latin typeface="+mn-lt"/>
          <a:ea typeface="+mn-ea"/>
          <a:cs typeface="+mn-cs"/>
        </a:defRPr>
      </a:lvl7pPr>
      <a:lvl8pPr marL="2873099" algn="l" defTabSz="820885" rtl="0" eaLnBrk="1" latinLnBrk="0" hangingPunct="1">
        <a:defRPr sz="1600" kern="1200">
          <a:solidFill>
            <a:schemeClr val="tx1"/>
          </a:solidFill>
          <a:latin typeface="+mn-lt"/>
          <a:ea typeface="+mn-ea"/>
          <a:cs typeface="+mn-cs"/>
        </a:defRPr>
      </a:lvl8pPr>
      <a:lvl9pPr marL="3283542" algn="l" defTabSz="820885" rtl="0" eaLnBrk="1" latinLnBrk="0" hangingPunct="1">
        <a:defRPr sz="1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4" tIns="45663" rIns="91324" bIns="45663" numCol="1" anchor="ctr" anchorCtr="0" compatLnSpc="1">
            <a:prstTxWarp prst="textNoShape">
              <a:avLst/>
            </a:prstTxWarp>
          </a:bodyPr>
          <a:lstStyle/>
          <a:p>
            <a:pPr lvl="0"/>
            <a:r>
              <a:rPr lang="it-IT" altLang="it-IT" smtClean="0"/>
              <a:t>Fare clic per modificare lo stile del titolo</a:t>
            </a:r>
          </a:p>
        </p:txBody>
      </p:sp>
      <p:sp>
        <p:nvSpPr>
          <p:cNvPr id="6147" name="Rectangle 3"/>
          <p:cNvSpPr>
            <a:spLocks noGrp="1" noChangeArrowheads="1"/>
          </p:cNvSpPr>
          <p:nvPr>
            <p:ph type="body" idx="1"/>
          </p:nvPr>
        </p:nvSpPr>
        <p:spPr bwMode="auto">
          <a:xfrm>
            <a:off x="457200" y="160020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4" tIns="45663" rIns="91324" bIns="45663"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542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324" tIns="45663" rIns="91324" bIns="45663" numCol="1" anchor="t" anchorCtr="0" compatLnSpc="1">
            <a:prstTxWarp prst="textNoShape">
              <a:avLst/>
            </a:prstTxWarp>
          </a:bodyPr>
          <a:lstStyle>
            <a:lvl1pPr defTabSz="403646">
              <a:buClrTx/>
              <a:buSzTx/>
              <a:buFontTx/>
              <a:buNone/>
              <a:defRPr sz="1400">
                <a:solidFill>
                  <a:srgbClr val="000000"/>
                </a:solidFill>
                <a:latin typeface="Arial" charset="0"/>
                <a:ea typeface="ＭＳ Ｐゴシック" pitchFamily="34" charset="-128"/>
              </a:defRPr>
            </a:lvl1pPr>
          </a:lstStyle>
          <a:p>
            <a:pPr fontAlgn="base">
              <a:spcBef>
                <a:spcPct val="0"/>
              </a:spcBef>
              <a:spcAft>
                <a:spcPct val="0"/>
              </a:spcAft>
              <a:defRPr/>
            </a:pPr>
            <a:endParaRPr lang="it-IT"/>
          </a:p>
        </p:txBody>
      </p:sp>
      <p:sp>
        <p:nvSpPr>
          <p:cNvPr id="542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324" tIns="45663" rIns="91324" bIns="45663" numCol="1" anchor="t" anchorCtr="0" compatLnSpc="1">
            <a:prstTxWarp prst="textNoShape">
              <a:avLst/>
            </a:prstTxWarp>
          </a:bodyPr>
          <a:lstStyle>
            <a:lvl1pPr algn="ctr" defTabSz="403646">
              <a:buClrTx/>
              <a:buSzTx/>
              <a:buFontTx/>
              <a:buNone/>
              <a:defRPr sz="1400">
                <a:solidFill>
                  <a:srgbClr val="000000"/>
                </a:solidFill>
                <a:latin typeface="Arial" charset="0"/>
                <a:ea typeface="ＭＳ Ｐゴシック" pitchFamily="34" charset="-128"/>
              </a:defRPr>
            </a:lvl1pPr>
          </a:lstStyle>
          <a:p>
            <a:pPr fontAlgn="base">
              <a:spcBef>
                <a:spcPct val="0"/>
              </a:spcBef>
              <a:spcAft>
                <a:spcPct val="0"/>
              </a:spcAft>
              <a:defRPr/>
            </a:pPr>
            <a:endParaRPr lang="it-IT"/>
          </a:p>
        </p:txBody>
      </p:sp>
      <p:sp>
        <p:nvSpPr>
          <p:cNvPr id="542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324" tIns="45663" rIns="91324" bIns="45663" numCol="1" anchor="t" anchorCtr="0" compatLnSpc="1">
            <a:prstTxWarp prst="textNoShape">
              <a:avLst/>
            </a:prstTxWarp>
          </a:bodyPr>
          <a:lstStyle>
            <a:lvl1pPr algn="r" defTabSz="403646">
              <a:buClrTx/>
              <a:buSzTx/>
              <a:buFontTx/>
              <a:buNone/>
              <a:defRPr sz="1400" smtClean="0">
                <a:solidFill>
                  <a:srgbClr val="000000"/>
                </a:solidFill>
                <a:latin typeface="Arial" charset="0"/>
                <a:ea typeface="ＭＳ Ｐゴシック" pitchFamily="34" charset="-128"/>
              </a:defRPr>
            </a:lvl1pPr>
          </a:lstStyle>
          <a:p>
            <a:pPr fontAlgn="base">
              <a:spcBef>
                <a:spcPct val="0"/>
              </a:spcBef>
              <a:spcAft>
                <a:spcPct val="0"/>
              </a:spcAft>
              <a:defRPr/>
            </a:pPr>
            <a:fld id="{CD319A8B-A238-4906-919C-2AA48CDF2E33}" type="slidenum">
              <a:rPr lang="it-IT"/>
              <a:pPr fontAlgn="base">
                <a:spcBef>
                  <a:spcPct val="0"/>
                </a:spcBef>
                <a:spcAft>
                  <a:spcPct val="0"/>
                </a:spcAft>
                <a:defRPr/>
              </a:pPr>
              <a:t>‹N›</a:t>
            </a:fld>
            <a:endParaRPr lang="it-IT"/>
          </a:p>
        </p:txBody>
      </p:sp>
    </p:spTree>
    <p:extLst>
      <p:ext uri="{BB962C8B-B14F-4D97-AF65-F5344CB8AC3E}">
        <p14:creationId xmlns:p14="http://schemas.microsoft.com/office/powerpoint/2010/main" val="8359738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ctr" defTabSz="912813" rtl="0" eaLnBrk="0" fontAlgn="base" hangingPunct="0">
        <a:spcBef>
          <a:spcPct val="0"/>
        </a:spcBef>
        <a:spcAft>
          <a:spcPct val="0"/>
        </a:spcAft>
        <a:defRPr sz="4400">
          <a:solidFill>
            <a:schemeClr val="tx2"/>
          </a:solidFill>
          <a:latin typeface="+mj-lt"/>
          <a:ea typeface="+mj-ea"/>
          <a:cs typeface="+mj-cs"/>
        </a:defRPr>
      </a:lvl1pPr>
      <a:lvl2pPr algn="ctr" defTabSz="912813" rtl="0" eaLnBrk="0" fontAlgn="base" hangingPunct="0">
        <a:spcBef>
          <a:spcPct val="0"/>
        </a:spcBef>
        <a:spcAft>
          <a:spcPct val="0"/>
        </a:spcAft>
        <a:defRPr sz="4400">
          <a:solidFill>
            <a:schemeClr val="tx2"/>
          </a:solidFill>
          <a:latin typeface="Arial" charset="0"/>
        </a:defRPr>
      </a:lvl2pPr>
      <a:lvl3pPr algn="ctr" defTabSz="912813" rtl="0" eaLnBrk="0" fontAlgn="base" hangingPunct="0">
        <a:spcBef>
          <a:spcPct val="0"/>
        </a:spcBef>
        <a:spcAft>
          <a:spcPct val="0"/>
        </a:spcAft>
        <a:defRPr sz="4400">
          <a:solidFill>
            <a:schemeClr val="tx2"/>
          </a:solidFill>
          <a:latin typeface="Arial" charset="0"/>
        </a:defRPr>
      </a:lvl3pPr>
      <a:lvl4pPr algn="ctr" defTabSz="912813" rtl="0" eaLnBrk="0" fontAlgn="base" hangingPunct="0">
        <a:spcBef>
          <a:spcPct val="0"/>
        </a:spcBef>
        <a:spcAft>
          <a:spcPct val="0"/>
        </a:spcAft>
        <a:defRPr sz="4400">
          <a:solidFill>
            <a:schemeClr val="tx2"/>
          </a:solidFill>
          <a:latin typeface="Arial" charset="0"/>
        </a:defRPr>
      </a:lvl4pPr>
      <a:lvl5pPr algn="ctr" defTabSz="912813" rtl="0" eaLnBrk="0" fontAlgn="base" hangingPunct="0">
        <a:spcBef>
          <a:spcPct val="0"/>
        </a:spcBef>
        <a:spcAft>
          <a:spcPct val="0"/>
        </a:spcAft>
        <a:defRPr sz="4400">
          <a:solidFill>
            <a:schemeClr val="tx2"/>
          </a:solidFill>
          <a:latin typeface="Arial" charset="0"/>
        </a:defRPr>
      </a:lvl5pPr>
      <a:lvl6pPr marL="410775" algn="ctr" defTabSz="912834" rtl="0" fontAlgn="base">
        <a:spcBef>
          <a:spcPct val="0"/>
        </a:spcBef>
        <a:spcAft>
          <a:spcPct val="0"/>
        </a:spcAft>
        <a:defRPr sz="4400">
          <a:solidFill>
            <a:schemeClr val="tx2"/>
          </a:solidFill>
          <a:latin typeface="Arial" charset="0"/>
        </a:defRPr>
      </a:lvl6pPr>
      <a:lvl7pPr marL="821550" algn="ctr" defTabSz="912834" rtl="0" fontAlgn="base">
        <a:spcBef>
          <a:spcPct val="0"/>
        </a:spcBef>
        <a:spcAft>
          <a:spcPct val="0"/>
        </a:spcAft>
        <a:defRPr sz="4400">
          <a:solidFill>
            <a:schemeClr val="tx2"/>
          </a:solidFill>
          <a:latin typeface="Arial" charset="0"/>
        </a:defRPr>
      </a:lvl7pPr>
      <a:lvl8pPr marL="1232324" algn="ctr" defTabSz="912834" rtl="0" fontAlgn="base">
        <a:spcBef>
          <a:spcPct val="0"/>
        </a:spcBef>
        <a:spcAft>
          <a:spcPct val="0"/>
        </a:spcAft>
        <a:defRPr sz="4400">
          <a:solidFill>
            <a:schemeClr val="tx2"/>
          </a:solidFill>
          <a:latin typeface="Arial" charset="0"/>
        </a:defRPr>
      </a:lvl8pPr>
      <a:lvl9pPr marL="1643102" algn="ctr" defTabSz="912834" rtl="0" fontAlgn="base">
        <a:spcBef>
          <a:spcPct val="0"/>
        </a:spcBef>
        <a:spcAft>
          <a:spcPct val="0"/>
        </a:spcAft>
        <a:defRPr sz="4400">
          <a:solidFill>
            <a:schemeClr val="tx2"/>
          </a:solidFill>
          <a:latin typeface="Arial" charset="0"/>
        </a:defRPr>
      </a:lvl9pPr>
    </p:titleStyle>
    <p:bodyStyle>
      <a:lvl1pPr marL="341313" indent="-341313" algn="l" defTabSz="912813" rtl="0" eaLnBrk="0" fontAlgn="base" hangingPunct="0">
        <a:spcBef>
          <a:spcPct val="20000"/>
        </a:spcBef>
        <a:spcAft>
          <a:spcPct val="0"/>
        </a:spcAft>
        <a:buChar char="•"/>
        <a:defRPr sz="3200">
          <a:solidFill>
            <a:schemeClr val="tx1"/>
          </a:solidFill>
          <a:latin typeface="+mn-lt"/>
          <a:ea typeface="+mn-ea"/>
          <a:cs typeface="+mn-cs"/>
        </a:defRPr>
      </a:lvl1pPr>
      <a:lvl2pPr marL="741363" indent="-284163" algn="l" defTabSz="912813" rtl="0" eaLnBrk="0" fontAlgn="base" hangingPunct="0">
        <a:spcBef>
          <a:spcPct val="20000"/>
        </a:spcBef>
        <a:spcAft>
          <a:spcPct val="0"/>
        </a:spcAft>
        <a:buChar char="–"/>
        <a:defRPr sz="2800">
          <a:solidFill>
            <a:schemeClr val="tx1"/>
          </a:solidFill>
          <a:latin typeface="+mn-lt"/>
        </a:defRPr>
      </a:lvl2pPr>
      <a:lvl3pPr marL="1139825" indent="-227013" algn="l" defTabSz="912813" rtl="0" eaLnBrk="0" fontAlgn="base" hangingPunct="0">
        <a:spcBef>
          <a:spcPct val="20000"/>
        </a:spcBef>
        <a:spcAft>
          <a:spcPct val="0"/>
        </a:spcAft>
        <a:buChar char="•"/>
        <a:defRPr sz="2400">
          <a:solidFill>
            <a:schemeClr val="tx1"/>
          </a:solidFill>
          <a:latin typeface="+mn-lt"/>
        </a:defRPr>
      </a:lvl3pPr>
      <a:lvl4pPr marL="1597025" indent="-227013" algn="l" defTabSz="912813" rtl="0" eaLnBrk="0" fontAlgn="base" hangingPunct="0">
        <a:spcBef>
          <a:spcPct val="20000"/>
        </a:spcBef>
        <a:spcAft>
          <a:spcPct val="0"/>
        </a:spcAft>
        <a:buChar char="–"/>
        <a:defRPr sz="2000">
          <a:solidFill>
            <a:schemeClr val="tx1"/>
          </a:solidFill>
          <a:latin typeface="+mn-lt"/>
        </a:defRPr>
      </a:lvl4pPr>
      <a:lvl5pPr marL="2054225" indent="-227013" algn="l" defTabSz="912813" rtl="0" eaLnBrk="0" fontAlgn="base" hangingPunct="0">
        <a:spcBef>
          <a:spcPct val="20000"/>
        </a:spcBef>
        <a:spcAft>
          <a:spcPct val="0"/>
        </a:spcAft>
        <a:buChar char="»"/>
        <a:defRPr sz="2000">
          <a:solidFill>
            <a:schemeClr val="tx1"/>
          </a:solidFill>
          <a:latin typeface="+mn-lt"/>
        </a:defRPr>
      </a:lvl5pPr>
      <a:lvl6pPr marL="2466078" indent="-228209" algn="l" defTabSz="912834" rtl="0" fontAlgn="base">
        <a:spcBef>
          <a:spcPct val="20000"/>
        </a:spcBef>
        <a:spcAft>
          <a:spcPct val="0"/>
        </a:spcAft>
        <a:buChar char="»"/>
        <a:defRPr sz="2000">
          <a:solidFill>
            <a:schemeClr val="tx1"/>
          </a:solidFill>
          <a:latin typeface="+mn-lt"/>
        </a:defRPr>
      </a:lvl6pPr>
      <a:lvl7pPr marL="2876855" indent="-228209" algn="l" defTabSz="912834" rtl="0" fontAlgn="base">
        <a:spcBef>
          <a:spcPct val="20000"/>
        </a:spcBef>
        <a:spcAft>
          <a:spcPct val="0"/>
        </a:spcAft>
        <a:buChar char="»"/>
        <a:defRPr sz="2000">
          <a:solidFill>
            <a:schemeClr val="tx1"/>
          </a:solidFill>
          <a:latin typeface="+mn-lt"/>
        </a:defRPr>
      </a:lvl7pPr>
      <a:lvl8pPr marL="3287631" indent="-228209" algn="l" defTabSz="912834" rtl="0" fontAlgn="base">
        <a:spcBef>
          <a:spcPct val="20000"/>
        </a:spcBef>
        <a:spcAft>
          <a:spcPct val="0"/>
        </a:spcAft>
        <a:buChar char="»"/>
        <a:defRPr sz="2000">
          <a:solidFill>
            <a:schemeClr val="tx1"/>
          </a:solidFill>
          <a:latin typeface="+mn-lt"/>
        </a:defRPr>
      </a:lvl8pPr>
      <a:lvl9pPr marL="3698405" indent="-228209" algn="l" defTabSz="912834" rtl="0" fontAlgn="base">
        <a:spcBef>
          <a:spcPct val="20000"/>
        </a:spcBef>
        <a:spcAft>
          <a:spcPct val="0"/>
        </a:spcAft>
        <a:buChar char="»"/>
        <a:defRPr sz="2000">
          <a:solidFill>
            <a:schemeClr val="tx1"/>
          </a:solidFill>
          <a:latin typeface="+mn-lt"/>
        </a:defRPr>
      </a:lvl9pPr>
    </p:bodyStyle>
    <p:otherStyle>
      <a:defPPr>
        <a:defRPr lang="it-IT"/>
      </a:defPPr>
      <a:lvl1pPr marL="0" algn="l" defTabSz="821550" rtl="0" eaLnBrk="1" latinLnBrk="0" hangingPunct="1">
        <a:defRPr sz="1600" kern="1200">
          <a:solidFill>
            <a:schemeClr val="tx1"/>
          </a:solidFill>
          <a:latin typeface="+mn-lt"/>
          <a:ea typeface="+mn-ea"/>
          <a:cs typeface="+mn-cs"/>
        </a:defRPr>
      </a:lvl1pPr>
      <a:lvl2pPr marL="410775" algn="l" defTabSz="821550" rtl="0" eaLnBrk="1" latinLnBrk="0" hangingPunct="1">
        <a:defRPr sz="1600" kern="1200">
          <a:solidFill>
            <a:schemeClr val="tx1"/>
          </a:solidFill>
          <a:latin typeface="+mn-lt"/>
          <a:ea typeface="+mn-ea"/>
          <a:cs typeface="+mn-cs"/>
        </a:defRPr>
      </a:lvl2pPr>
      <a:lvl3pPr marL="821550" algn="l" defTabSz="821550" rtl="0" eaLnBrk="1" latinLnBrk="0" hangingPunct="1">
        <a:defRPr sz="1600" kern="1200">
          <a:solidFill>
            <a:schemeClr val="tx1"/>
          </a:solidFill>
          <a:latin typeface="+mn-lt"/>
          <a:ea typeface="+mn-ea"/>
          <a:cs typeface="+mn-cs"/>
        </a:defRPr>
      </a:lvl3pPr>
      <a:lvl4pPr marL="1232324" algn="l" defTabSz="821550" rtl="0" eaLnBrk="1" latinLnBrk="0" hangingPunct="1">
        <a:defRPr sz="1600" kern="1200">
          <a:solidFill>
            <a:schemeClr val="tx1"/>
          </a:solidFill>
          <a:latin typeface="+mn-lt"/>
          <a:ea typeface="+mn-ea"/>
          <a:cs typeface="+mn-cs"/>
        </a:defRPr>
      </a:lvl4pPr>
      <a:lvl5pPr marL="1643102" algn="l" defTabSz="821550" rtl="0" eaLnBrk="1" latinLnBrk="0" hangingPunct="1">
        <a:defRPr sz="1600" kern="1200">
          <a:solidFill>
            <a:schemeClr val="tx1"/>
          </a:solidFill>
          <a:latin typeface="+mn-lt"/>
          <a:ea typeface="+mn-ea"/>
          <a:cs typeface="+mn-cs"/>
        </a:defRPr>
      </a:lvl5pPr>
      <a:lvl6pPr marL="2053877" algn="l" defTabSz="821550" rtl="0" eaLnBrk="1" latinLnBrk="0" hangingPunct="1">
        <a:defRPr sz="1600" kern="1200">
          <a:solidFill>
            <a:schemeClr val="tx1"/>
          </a:solidFill>
          <a:latin typeface="+mn-lt"/>
          <a:ea typeface="+mn-ea"/>
          <a:cs typeface="+mn-cs"/>
        </a:defRPr>
      </a:lvl6pPr>
      <a:lvl7pPr marL="2464650" algn="l" defTabSz="821550" rtl="0" eaLnBrk="1" latinLnBrk="0" hangingPunct="1">
        <a:defRPr sz="1600" kern="1200">
          <a:solidFill>
            <a:schemeClr val="tx1"/>
          </a:solidFill>
          <a:latin typeface="+mn-lt"/>
          <a:ea typeface="+mn-ea"/>
          <a:cs typeface="+mn-cs"/>
        </a:defRPr>
      </a:lvl7pPr>
      <a:lvl8pPr marL="2875429" algn="l" defTabSz="821550" rtl="0" eaLnBrk="1" latinLnBrk="0" hangingPunct="1">
        <a:defRPr sz="1600" kern="1200">
          <a:solidFill>
            <a:schemeClr val="tx1"/>
          </a:solidFill>
          <a:latin typeface="+mn-lt"/>
          <a:ea typeface="+mn-ea"/>
          <a:cs typeface="+mn-cs"/>
        </a:defRPr>
      </a:lvl8pPr>
      <a:lvl9pPr marL="3286204" algn="l" defTabSz="821550"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4.jpeg"/></Relationships>
</file>

<file path=ppt/slides/_rels/slide3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59.jpg"/><Relationship Id="rId4" Type="http://schemas.openxmlformats.org/officeDocument/2006/relationships/image" Target="../media/image58.png"/></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mailto:Andrea.duro@protezionecivile.it" TargetMode="External"/><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59.jpg"/><Relationship Id="rId4" Type="http://schemas.openxmlformats.org/officeDocument/2006/relationships/hyperlink" Target="mailto:emilio.iannarelli@protezionecivile.i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1362"/>
            <a:ext cx="9144000" cy="6715276"/>
          </a:xfrm>
          <a:prstGeom prst="rect">
            <a:avLst/>
          </a:prstGeom>
        </p:spPr>
      </p:pic>
      <p:sp>
        <p:nvSpPr>
          <p:cNvPr id="7" name="CasellaDiTesto 6"/>
          <p:cNvSpPr txBox="1"/>
          <p:nvPr/>
        </p:nvSpPr>
        <p:spPr>
          <a:xfrm>
            <a:off x="3275856" y="2636912"/>
            <a:ext cx="5328592" cy="2246769"/>
          </a:xfrm>
          <a:prstGeom prst="rect">
            <a:avLst/>
          </a:prstGeom>
          <a:noFill/>
        </p:spPr>
        <p:txBody>
          <a:bodyPr wrap="square" rtlCol="0">
            <a:spAutoFit/>
          </a:bodyPr>
          <a:lstStyle/>
          <a:p>
            <a:r>
              <a:rPr lang="it-IT" sz="2000" b="1" dirty="0" err="1" smtClean="0"/>
              <a:t>Forecasting</a:t>
            </a:r>
            <a:r>
              <a:rPr lang="it-IT" sz="2000" b="1" dirty="0" smtClean="0"/>
              <a:t>, </a:t>
            </a:r>
            <a:r>
              <a:rPr lang="it-IT" sz="2000" b="1" dirty="0" err="1" smtClean="0"/>
              <a:t>Prevention</a:t>
            </a:r>
            <a:r>
              <a:rPr lang="it-IT" sz="2000" b="1" dirty="0" smtClean="0"/>
              <a:t>, and </a:t>
            </a:r>
            <a:r>
              <a:rPr lang="it-IT" sz="2000" b="1" dirty="0" err="1" smtClean="0"/>
              <a:t>Mitigation</a:t>
            </a:r>
            <a:r>
              <a:rPr lang="it-IT" sz="2000" b="1" dirty="0" smtClean="0"/>
              <a:t> of the </a:t>
            </a:r>
            <a:r>
              <a:rPr lang="it-IT" sz="2000" b="1" dirty="0" err="1" smtClean="0"/>
              <a:t>Hydrogeological</a:t>
            </a:r>
            <a:r>
              <a:rPr lang="it-IT" sz="2000" b="1" dirty="0" smtClean="0"/>
              <a:t> and </a:t>
            </a:r>
            <a:r>
              <a:rPr lang="it-IT" sz="2000" b="1" dirty="0" err="1" smtClean="0"/>
              <a:t>Hydraulic</a:t>
            </a:r>
            <a:r>
              <a:rPr lang="it-IT" sz="2000" b="1" dirty="0" smtClean="0"/>
              <a:t> </a:t>
            </a:r>
            <a:r>
              <a:rPr lang="it-IT" sz="2000" b="1" dirty="0" err="1" smtClean="0"/>
              <a:t>Risk</a:t>
            </a:r>
            <a:r>
              <a:rPr lang="it-IT" sz="2000" b="1" dirty="0" smtClean="0"/>
              <a:t> in </a:t>
            </a:r>
            <a:r>
              <a:rPr lang="it-IT" sz="2000" b="1" dirty="0" err="1" smtClean="0"/>
              <a:t>Italy</a:t>
            </a:r>
            <a:r>
              <a:rPr lang="it-IT" sz="2000" b="1" dirty="0" smtClean="0"/>
              <a:t>:</a:t>
            </a:r>
          </a:p>
          <a:p>
            <a:r>
              <a:rPr lang="it-IT" sz="2000" b="1" dirty="0" smtClean="0"/>
              <a:t>a </a:t>
            </a:r>
            <a:r>
              <a:rPr lang="it-IT" sz="2000" b="1" dirty="0" err="1" smtClean="0"/>
              <a:t>Civil</a:t>
            </a:r>
            <a:r>
              <a:rPr lang="it-IT" sz="2000" b="1" dirty="0" smtClean="0"/>
              <a:t> </a:t>
            </a:r>
            <a:r>
              <a:rPr lang="it-IT" sz="2000" b="1" dirty="0" err="1" smtClean="0"/>
              <a:t>Protection</a:t>
            </a:r>
            <a:r>
              <a:rPr lang="it-IT" sz="2000" b="1" dirty="0" smtClean="0"/>
              <a:t> </a:t>
            </a:r>
            <a:r>
              <a:rPr lang="it-IT" sz="2000" b="1" dirty="0" err="1"/>
              <a:t>p</a:t>
            </a:r>
            <a:r>
              <a:rPr lang="it-IT" sz="2000" b="1" dirty="0" err="1" smtClean="0"/>
              <a:t>erspective</a:t>
            </a:r>
            <a:r>
              <a:rPr lang="it-IT" sz="2000" b="1" dirty="0" smtClean="0"/>
              <a:t> </a:t>
            </a:r>
          </a:p>
          <a:p>
            <a:endParaRPr lang="it-IT" sz="2000" dirty="0" smtClean="0"/>
          </a:p>
          <a:p>
            <a:r>
              <a:rPr lang="it-IT" sz="2000" b="1" dirty="0" smtClean="0"/>
              <a:t>Andrea Duro</a:t>
            </a:r>
          </a:p>
          <a:p>
            <a:r>
              <a:rPr lang="it-IT" sz="2000" b="1" dirty="0" smtClean="0"/>
              <a:t>Emilio Iannarelli</a:t>
            </a:r>
            <a:endParaRPr lang="it-IT" sz="2000" dirty="0" smtClean="0"/>
          </a:p>
          <a:p>
            <a:r>
              <a:rPr lang="it-IT" sz="2000" b="1" i="1" dirty="0" err="1" smtClean="0"/>
              <a:t>Italian</a:t>
            </a:r>
            <a:r>
              <a:rPr lang="it-IT" sz="2000" b="1" i="1" dirty="0" smtClean="0"/>
              <a:t> </a:t>
            </a:r>
            <a:r>
              <a:rPr lang="it-IT" sz="2000" b="1" i="1" dirty="0" err="1" smtClean="0"/>
              <a:t>Civil</a:t>
            </a:r>
            <a:r>
              <a:rPr lang="it-IT" sz="2000" b="1" i="1" dirty="0" smtClean="0"/>
              <a:t> </a:t>
            </a:r>
            <a:r>
              <a:rPr lang="it-IT" sz="2000" b="1" i="1" dirty="0" err="1" smtClean="0"/>
              <a:t>Protection</a:t>
            </a:r>
            <a:r>
              <a:rPr lang="it-IT" sz="2000" b="1" i="1" dirty="0" smtClean="0"/>
              <a:t> </a:t>
            </a:r>
            <a:r>
              <a:rPr lang="it-IT" sz="2000" b="1" i="1" dirty="0" err="1" smtClean="0"/>
              <a:t>Department</a:t>
            </a:r>
            <a:endParaRPr lang="it-IT" sz="2000" i="1" dirty="0" smtClean="0"/>
          </a:p>
        </p:txBody>
      </p:sp>
    </p:spTree>
    <p:extLst>
      <p:ext uri="{BB962C8B-B14F-4D97-AF65-F5344CB8AC3E}">
        <p14:creationId xmlns:p14="http://schemas.microsoft.com/office/powerpoint/2010/main" val="17746246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710588" y="2103239"/>
            <a:ext cx="7722824" cy="461665"/>
          </a:xfrm>
          <a:prstGeom prst="rect">
            <a:avLst/>
          </a:prstGeom>
          <a:noFill/>
        </p:spPr>
        <p:txBody>
          <a:bodyPr wrap="square" rtlCol="0">
            <a:spAutoFit/>
          </a:bodyPr>
          <a:lstStyle/>
          <a:p>
            <a:pPr algn="ctr"/>
            <a:r>
              <a:rPr lang="it-IT" sz="2400" b="1" dirty="0" err="1" smtClean="0">
                <a:latin typeface="Calibri" panose="020F0502020204030204" pitchFamily="34" charset="0"/>
              </a:rPr>
              <a:t>Hydrogeological</a:t>
            </a:r>
            <a:r>
              <a:rPr lang="it-IT" sz="2400" b="1" dirty="0" smtClean="0">
                <a:latin typeface="Calibri" panose="020F0502020204030204" pitchFamily="34" charset="0"/>
              </a:rPr>
              <a:t> and </a:t>
            </a:r>
            <a:r>
              <a:rPr lang="it-IT" sz="2400" b="1" dirty="0" err="1" smtClean="0">
                <a:latin typeface="Calibri" panose="020F0502020204030204" pitchFamily="34" charset="0"/>
              </a:rPr>
              <a:t>hydraulic</a:t>
            </a:r>
            <a:r>
              <a:rPr lang="it-IT" sz="2400" b="1" dirty="0" smtClean="0">
                <a:latin typeface="Calibri" panose="020F0502020204030204" pitchFamily="34" charset="0"/>
              </a:rPr>
              <a:t> </a:t>
            </a:r>
            <a:r>
              <a:rPr lang="it-IT" sz="2400" b="1" dirty="0" err="1" smtClean="0">
                <a:latin typeface="Calibri" panose="020F0502020204030204" pitchFamily="34" charset="0"/>
              </a:rPr>
              <a:t>hazard</a:t>
            </a:r>
            <a:r>
              <a:rPr lang="it-IT" sz="2400" b="1" dirty="0" smtClean="0">
                <a:latin typeface="Calibri" panose="020F0502020204030204" pitchFamily="34" charset="0"/>
              </a:rPr>
              <a:t> in </a:t>
            </a:r>
            <a:r>
              <a:rPr lang="it-IT" sz="2400" b="1" dirty="0" err="1" smtClean="0">
                <a:latin typeface="Calibri" panose="020F0502020204030204" pitchFamily="34" charset="0"/>
              </a:rPr>
              <a:t>Italy</a:t>
            </a:r>
            <a:endParaRPr lang="it-IT" sz="2400" b="1" dirty="0">
              <a:latin typeface="Calibri" panose="020F0502020204030204" pitchFamily="34" charset="0"/>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0497" y="2728192"/>
            <a:ext cx="2641624" cy="3572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asellaDiTesto 4"/>
          <p:cNvSpPr txBox="1"/>
          <p:nvPr/>
        </p:nvSpPr>
        <p:spPr>
          <a:xfrm>
            <a:off x="374573" y="6378766"/>
            <a:ext cx="7899094" cy="400110"/>
          </a:xfrm>
          <a:prstGeom prst="rect">
            <a:avLst/>
          </a:prstGeom>
          <a:noFill/>
        </p:spPr>
        <p:txBody>
          <a:bodyPr wrap="square" rtlCol="0">
            <a:spAutoFit/>
          </a:bodyPr>
          <a:lstStyle/>
          <a:p>
            <a:r>
              <a:rPr lang="it-IT" sz="1000" dirty="0" err="1" smtClean="0"/>
              <a:t>Hydrogeological</a:t>
            </a:r>
            <a:r>
              <a:rPr lang="it-IT" sz="1000" dirty="0" smtClean="0"/>
              <a:t> </a:t>
            </a:r>
            <a:r>
              <a:rPr lang="it-IT" sz="1000" dirty="0" err="1" smtClean="0"/>
              <a:t>hazard</a:t>
            </a:r>
            <a:r>
              <a:rPr lang="it-IT" sz="1000" dirty="0" smtClean="0"/>
              <a:t> (</a:t>
            </a:r>
            <a:r>
              <a:rPr lang="it-IT" sz="1000" dirty="0" err="1" smtClean="0"/>
              <a:t>landslide</a:t>
            </a:r>
            <a:r>
              <a:rPr lang="it-IT" sz="1000" dirty="0" smtClean="0"/>
              <a:t>) </a:t>
            </a:r>
            <a:r>
              <a:rPr lang="it-IT" sz="1000" dirty="0" err="1" smtClean="0"/>
              <a:t>according</a:t>
            </a:r>
            <a:r>
              <a:rPr lang="it-IT" sz="1000" dirty="0" smtClean="0"/>
              <a:t> to the </a:t>
            </a:r>
            <a:r>
              <a:rPr lang="it-IT" sz="1000" dirty="0" err="1" smtClean="0"/>
              <a:t>Hydrogeological</a:t>
            </a:r>
            <a:r>
              <a:rPr lang="it-IT" sz="1000" dirty="0" smtClean="0"/>
              <a:t> Management </a:t>
            </a:r>
            <a:r>
              <a:rPr lang="it-IT" sz="1000" dirty="0" err="1" smtClean="0"/>
              <a:t>Plans</a:t>
            </a:r>
            <a:r>
              <a:rPr lang="it-IT" sz="1000" dirty="0" smtClean="0"/>
              <a:t> and </a:t>
            </a:r>
            <a:r>
              <a:rPr lang="it-IT" sz="1000" dirty="0" err="1" smtClean="0"/>
              <a:t>hydraulic</a:t>
            </a:r>
            <a:r>
              <a:rPr lang="it-IT" sz="1000" dirty="0" smtClean="0"/>
              <a:t> </a:t>
            </a:r>
            <a:r>
              <a:rPr lang="it-IT" sz="1000" dirty="0" err="1" smtClean="0"/>
              <a:t>hazard</a:t>
            </a:r>
            <a:r>
              <a:rPr lang="it-IT" sz="1000" dirty="0" smtClean="0"/>
              <a:t> </a:t>
            </a:r>
            <a:r>
              <a:rPr lang="it-IT" sz="1000" dirty="0" err="1" smtClean="0"/>
              <a:t>according</a:t>
            </a:r>
            <a:r>
              <a:rPr lang="it-IT" sz="1000" dirty="0" smtClean="0"/>
              <a:t> to d.lgs. n. 49/2010  («</a:t>
            </a:r>
            <a:r>
              <a:rPr lang="it-IT" sz="1000" dirty="0" err="1" smtClean="0"/>
              <a:t>Flood</a:t>
            </a:r>
            <a:r>
              <a:rPr lang="it-IT" sz="1000" dirty="0" smtClean="0"/>
              <a:t> Directive», 2007/60/CE). Source: ISPRA, 2015.</a:t>
            </a:r>
            <a:endParaRPr lang="it-IT" sz="1000" dirty="0"/>
          </a:p>
        </p:txBody>
      </p:sp>
    </p:spTree>
    <p:extLst>
      <p:ext uri="{BB962C8B-B14F-4D97-AF65-F5344CB8AC3E}">
        <p14:creationId xmlns:p14="http://schemas.microsoft.com/office/powerpoint/2010/main" val="29246691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grpSp>
        <p:nvGrpSpPr>
          <p:cNvPr id="3" name="Gruppo 8"/>
          <p:cNvGrpSpPr>
            <a:grpSpLocks noChangeAspect="1"/>
          </p:cNvGrpSpPr>
          <p:nvPr/>
        </p:nvGrpSpPr>
        <p:grpSpPr bwMode="auto">
          <a:xfrm>
            <a:off x="539552" y="2778408"/>
            <a:ext cx="2893061" cy="3543999"/>
            <a:chOff x="142875" y="1052513"/>
            <a:chExt cx="4254500" cy="5211762"/>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875" y="1052513"/>
              <a:ext cx="4254500" cy="521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sellaDiTesto 6"/>
            <p:cNvSpPr txBox="1">
              <a:spLocks noChangeArrowheads="1"/>
            </p:cNvSpPr>
            <p:nvPr/>
          </p:nvSpPr>
          <p:spPr bwMode="auto">
            <a:xfrm>
              <a:off x="2500298" y="5857892"/>
              <a:ext cx="17859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3225" eaLnBrk="0" hangingPunct="0">
                <a:defRPr>
                  <a:solidFill>
                    <a:schemeClr val="tx1"/>
                  </a:solidFill>
                  <a:latin typeface="Arial" charset="0"/>
                  <a:ea typeface="ＭＳ Ｐゴシック" pitchFamily="34" charset="-128"/>
                </a:defRPr>
              </a:lvl1pPr>
              <a:lvl2pPr marL="742950" indent="-285750" defTabSz="403225" eaLnBrk="0" hangingPunct="0">
                <a:defRPr>
                  <a:solidFill>
                    <a:schemeClr val="tx1"/>
                  </a:solidFill>
                  <a:latin typeface="Arial" charset="0"/>
                  <a:ea typeface="ＭＳ Ｐゴシック" pitchFamily="34" charset="-128"/>
                </a:defRPr>
              </a:lvl2pPr>
              <a:lvl3pPr marL="1143000" indent="-228600" defTabSz="403225" eaLnBrk="0" hangingPunct="0">
                <a:defRPr>
                  <a:solidFill>
                    <a:schemeClr val="tx1"/>
                  </a:solidFill>
                  <a:latin typeface="Arial" charset="0"/>
                  <a:ea typeface="ＭＳ Ｐゴシック" pitchFamily="34" charset="-128"/>
                </a:defRPr>
              </a:lvl3pPr>
              <a:lvl4pPr marL="1600200" indent="-228600" defTabSz="403225" eaLnBrk="0" hangingPunct="0">
                <a:defRPr>
                  <a:solidFill>
                    <a:schemeClr val="tx1"/>
                  </a:solidFill>
                  <a:latin typeface="Arial" charset="0"/>
                  <a:ea typeface="ＭＳ Ｐゴシック" pitchFamily="34" charset="-128"/>
                </a:defRPr>
              </a:lvl4pPr>
              <a:lvl5pPr marL="2057400" indent="-228600" defTabSz="403225" eaLnBrk="0" hangingPunct="0">
                <a:defRPr>
                  <a:solidFill>
                    <a:schemeClr val="tx1"/>
                  </a:solidFill>
                  <a:latin typeface="Arial" charset="0"/>
                  <a:ea typeface="ＭＳ Ｐゴシック" pitchFamily="34" charset="-128"/>
                </a:defRPr>
              </a:lvl5pPr>
              <a:lvl6pPr marL="2514600" indent="-228600" defTabSz="403225"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03225"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03225"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03225" eaLnBrk="0" fontAlgn="base" hangingPunct="0">
                <a:spcBef>
                  <a:spcPct val="0"/>
                </a:spcBef>
                <a:spcAft>
                  <a:spcPct val="0"/>
                </a:spcAft>
                <a:defRPr>
                  <a:solidFill>
                    <a:schemeClr val="tx1"/>
                  </a:solidFill>
                  <a:latin typeface="Arial" charset="0"/>
                  <a:ea typeface="ＭＳ Ｐゴシック" pitchFamily="34" charset="-128"/>
                </a:defRPr>
              </a:lvl9pPr>
            </a:lstStyle>
            <a:p>
              <a:pPr algn="r" eaLnBrk="1" fontAlgn="base" hangingPunct="1">
                <a:spcBef>
                  <a:spcPct val="0"/>
                </a:spcBef>
                <a:spcAft>
                  <a:spcPct val="0"/>
                </a:spcAft>
                <a:buClr>
                  <a:srgbClr val="000000"/>
                </a:buClr>
                <a:buSzPct val="100000"/>
                <a:buFont typeface="Times New Roman" pitchFamily="18" charset="0"/>
                <a:buNone/>
              </a:pPr>
              <a:r>
                <a:rPr lang="it-IT" altLang="it-IT" sz="1000" smtClean="0">
                  <a:solidFill>
                    <a:srgbClr val="FFFFFF"/>
                  </a:solidFill>
                  <a:latin typeface="Calibri" pitchFamily="34" charset="0"/>
                </a:rPr>
                <a:t>CNR-IRPI</a:t>
              </a:r>
            </a:p>
          </p:txBody>
        </p:sp>
      </p:grpSp>
      <p:sp>
        <p:nvSpPr>
          <p:cNvPr id="6" name="CasellaDiTesto 5"/>
          <p:cNvSpPr txBox="1">
            <a:spLocks noChangeArrowheads="1"/>
          </p:cNvSpPr>
          <p:nvPr/>
        </p:nvSpPr>
        <p:spPr bwMode="auto">
          <a:xfrm>
            <a:off x="35496" y="6381328"/>
            <a:ext cx="42862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3225" eaLnBrk="0" hangingPunct="0">
              <a:defRPr>
                <a:solidFill>
                  <a:schemeClr val="tx1"/>
                </a:solidFill>
                <a:latin typeface="Arial" charset="0"/>
                <a:ea typeface="ＭＳ Ｐゴシック" pitchFamily="34" charset="-128"/>
              </a:defRPr>
            </a:lvl1pPr>
            <a:lvl2pPr marL="742950" indent="-285750" defTabSz="403225" eaLnBrk="0" hangingPunct="0">
              <a:defRPr>
                <a:solidFill>
                  <a:schemeClr val="tx1"/>
                </a:solidFill>
                <a:latin typeface="Arial" charset="0"/>
                <a:ea typeface="ＭＳ Ｐゴシック" pitchFamily="34" charset="-128"/>
              </a:defRPr>
            </a:lvl2pPr>
            <a:lvl3pPr marL="1143000" indent="-228600" defTabSz="403225" eaLnBrk="0" hangingPunct="0">
              <a:defRPr>
                <a:solidFill>
                  <a:schemeClr val="tx1"/>
                </a:solidFill>
                <a:latin typeface="Arial" charset="0"/>
                <a:ea typeface="ＭＳ Ｐゴシック" pitchFamily="34" charset="-128"/>
              </a:defRPr>
            </a:lvl3pPr>
            <a:lvl4pPr marL="1600200" indent="-228600" defTabSz="403225" eaLnBrk="0" hangingPunct="0">
              <a:defRPr>
                <a:solidFill>
                  <a:schemeClr val="tx1"/>
                </a:solidFill>
                <a:latin typeface="Arial" charset="0"/>
                <a:ea typeface="ＭＳ Ｐゴシック" pitchFamily="34" charset="-128"/>
              </a:defRPr>
            </a:lvl4pPr>
            <a:lvl5pPr marL="2057400" indent="-228600" defTabSz="403225" eaLnBrk="0" hangingPunct="0">
              <a:defRPr>
                <a:solidFill>
                  <a:schemeClr val="tx1"/>
                </a:solidFill>
                <a:latin typeface="Arial" charset="0"/>
                <a:ea typeface="ＭＳ Ｐゴシック" pitchFamily="34" charset="-128"/>
              </a:defRPr>
            </a:lvl5pPr>
            <a:lvl6pPr marL="2514600" indent="-228600" defTabSz="403225"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03225"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03225"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03225"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fontAlgn="base" hangingPunct="1">
              <a:spcBef>
                <a:spcPct val="0"/>
              </a:spcBef>
              <a:spcAft>
                <a:spcPct val="0"/>
              </a:spcAft>
              <a:buClr>
                <a:srgbClr val="000000"/>
              </a:buClr>
              <a:buSzPct val="100000"/>
              <a:buFont typeface="Times New Roman" pitchFamily="18" charset="0"/>
              <a:buNone/>
            </a:pPr>
            <a:r>
              <a:rPr lang="en-US" altLang="it-IT" sz="1050" dirty="0" smtClean="0">
                <a:solidFill>
                  <a:srgbClr val="000000"/>
                </a:solidFill>
                <a:latin typeface="Calibri" pitchFamily="34" charset="0"/>
              </a:rPr>
              <a:t>Location of 2533 sites affected by </a:t>
            </a:r>
            <a:r>
              <a:rPr lang="en-US" altLang="it-IT" sz="1050" b="1" dirty="0" smtClean="0">
                <a:solidFill>
                  <a:srgbClr val="000000"/>
                </a:solidFill>
                <a:latin typeface="Calibri" pitchFamily="34" charset="0"/>
              </a:rPr>
              <a:t>landslide</a:t>
            </a:r>
            <a:r>
              <a:rPr lang="en-US" altLang="it-IT" sz="1050" dirty="0" smtClean="0">
                <a:solidFill>
                  <a:srgbClr val="000000"/>
                </a:solidFill>
                <a:latin typeface="Calibri" pitchFamily="34" charset="0"/>
              </a:rPr>
              <a:t> events with direct consequences to the population. </a:t>
            </a:r>
            <a:r>
              <a:rPr lang="en-US" altLang="it-IT" sz="1050" b="1" dirty="0" smtClean="0">
                <a:solidFill>
                  <a:srgbClr val="000000"/>
                </a:solidFill>
                <a:latin typeface="Calibri" pitchFamily="34" charset="0"/>
              </a:rPr>
              <a:t>Period 650-2008</a:t>
            </a:r>
          </a:p>
        </p:txBody>
      </p:sp>
      <p:grpSp>
        <p:nvGrpSpPr>
          <p:cNvPr id="7" name="Gruppo 6"/>
          <p:cNvGrpSpPr>
            <a:grpSpLocks noChangeAspect="1"/>
          </p:cNvGrpSpPr>
          <p:nvPr/>
        </p:nvGrpSpPr>
        <p:grpSpPr bwMode="auto">
          <a:xfrm>
            <a:off x="4839837" y="2778408"/>
            <a:ext cx="2900515" cy="3543999"/>
            <a:chOff x="4572000" y="1039813"/>
            <a:chExt cx="4286250" cy="5237162"/>
          </a:xfrm>
        </p:grpSpPr>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039813"/>
              <a:ext cx="4286250" cy="523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asellaDiTesto 7"/>
            <p:cNvSpPr txBox="1">
              <a:spLocks noChangeArrowheads="1"/>
            </p:cNvSpPr>
            <p:nvPr/>
          </p:nvSpPr>
          <p:spPr bwMode="auto">
            <a:xfrm>
              <a:off x="6929454" y="5857892"/>
              <a:ext cx="17859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3225" eaLnBrk="0" hangingPunct="0">
                <a:defRPr>
                  <a:solidFill>
                    <a:schemeClr val="tx1"/>
                  </a:solidFill>
                  <a:latin typeface="Arial" charset="0"/>
                  <a:ea typeface="ＭＳ Ｐゴシック" pitchFamily="34" charset="-128"/>
                </a:defRPr>
              </a:lvl1pPr>
              <a:lvl2pPr marL="742950" indent="-285750" defTabSz="403225" eaLnBrk="0" hangingPunct="0">
                <a:defRPr>
                  <a:solidFill>
                    <a:schemeClr val="tx1"/>
                  </a:solidFill>
                  <a:latin typeface="Arial" charset="0"/>
                  <a:ea typeface="ＭＳ Ｐゴシック" pitchFamily="34" charset="-128"/>
                </a:defRPr>
              </a:lvl2pPr>
              <a:lvl3pPr marL="1143000" indent="-228600" defTabSz="403225" eaLnBrk="0" hangingPunct="0">
                <a:defRPr>
                  <a:solidFill>
                    <a:schemeClr val="tx1"/>
                  </a:solidFill>
                  <a:latin typeface="Arial" charset="0"/>
                  <a:ea typeface="ＭＳ Ｐゴシック" pitchFamily="34" charset="-128"/>
                </a:defRPr>
              </a:lvl3pPr>
              <a:lvl4pPr marL="1600200" indent="-228600" defTabSz="403225" eaLnBrk="0" hangingPunct="0">
                <a:defRPr>
                  <a:solidFill>
                    <a:schemeClr val="tx1"/>
                  </a:solidFill>
                  <a:latin typeface="Arial" charset="0"/>
                  <a:ea typeface="ＭＳ Ｐゴシック" pitchFamily="34" charset="-128"/>
                </a:defRPr>
              </a:lvl4pPr>
              <a:lvl5pPr marL="2057400" indent="-228600" defTabSz="403225" eaLnBrk="0" hangingPunct="0">
                <a:defRPr>
                  <a:solidFill>
                    <a:schemeClr val="tx1"/>
                  </a:solidFill>
                  <a:latin typeface="Arial" charset="0"/>
                  <a:ea typeface="ＭＳ Ｐゴシック" pitchFamily="34" charset="-128"/>
                </a:defRPr>
              </a:lvl5pPr>
              <a:lvl6pPr marL="2514600" indent="-228600" defTabSz="403225"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03225"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03225"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03225" eaLnBrk="0" fontAlgn="base" hangingPunct="0">
                <a:spcBef>
                  <a:spcPct val="0"/>
                </a:spcBef>
                <a:spcAft>
                  <a:spcPct val="0"/>
                </a:spcAft>
                <a:defRPr>
                  <a:solidFill>
                    <a:schemeClr val="tx1"/>
                  </a:solidFill>
                  <a:latin typeface="Arial" charset="0"/>
                  <a:ea typeface="ＭＳ Ｐゴシック" pitchFamily="34" charset="-128"/>
                </a:defRPr>
              </a:lvl9pPr>
            </a:lstStyle>
            <a:p>
              <a:pPr algn="r" eaLnBrk="1" fontAlgn="base" hangingPunct="1">
                <a:spcBef>
                  <a:spcPct val="0"/>
                </a:spcBef>
                <a:spcAft>
                  <a:spcPct val="0"/>
                </a:spcAft>
                <a:buClr>
                  <a:srgbClr val="000000"/>
                </a:buClr>
                <a:buSzPct val="100000"/>
                <a:buFont typeface="Times New Roman" pitchFamily="18" charset="0"/>
                <a:buNone/>
              </a:pPr>
              <a:r>
                <a:rPr lang="it-IT" altLang="it-IT" sz="1000" smtClean="0">
                  <a:solidFill>
                    <a:srgbClr val="FFFFFF"/>
                  </a:solidFill>
                  <a:latin typeface="Calibri" pitchFamily="34" charset="0"/>
                </a:rPr>
                <a:t>CNR-IRPI</a:t>
              </a:r>
            </a:p>
          </p:txBody>
        </p:sp>
      </p:grpSp>
      <p:sp>
        <p:nvSpPr>
          <p:cNvPr id="10" name="CasellaDiTesto 6"/>
          <p:cNvSpPr txBox="1">
            <a:spLocks noChangeArrowheads="1"/>
          </p:cNvSpPr>
          <p:nvPr/>
        </p:nvSpPr>
        <p:spPr bwMode="auto">
          <a:xfrm>
            <a:off x="4355976" y="6413266"/>
            <a:ext cx="3672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03225" eaLnBrk="0" hangingPunct="0">
              <a:defRPr>
                <a:solidFill>
                  <a:schemeClr val="tx1"/>
                </a:solidFill>
                <a:latin typeface="Arial" charset="0"/>
                <a:ea typeface="ＭＳ Ｐゴシック" pitchFamily="34" charset="-128"/>
              </a:defRPr>
            </a:lvl1pPr>
            <a:lvl2pPr marL="742950" indent="-285750" defTabSz="403225" eaLnBrk="0" hangingPunct="0">
              <a:defRPr>
                <a:solidFill>
                  <a:schemeClr val="tx1"/>
                </a:solidFill>
                <a:latin typeface="Arial" charset="0"/>
                <a:ea typeface="ＭＳ Ｐゴシック" pitchFamily="34" charset="-128"/>
              </a:defRPr>
            </a:lvl2pPr>
            <a:lvl3pPr marL="1143000" indent="-228600" defTabSz="403225" eaLnBrk="0" hangingPunct="0">
              <a:defRPr>
                <a:solidFill>
                  <a:schemeClr val="tx1"/>
                </a:solidFill>
                <a:latin typeface="Arial" charset="0"/>
                <a:ea typeface="ＭＳ Ｐゴシック" pitchFamily="34" charset="-128"/>
              </a:defRPr>
            </a:lvl3pPr>
            <a:lvl4pPr marL="1600200" indent="-228600" defTabSz="403225" eaLnBrk="0" hangingPunct="0">
              <a:defRPr>
                <a:solidFill>
                  <a:schemeClr val="tx1"/>
                </a:solidFill>
                <a:latin typeface="Arial" charset="0"/>
                <a:ea typeface="ＭＳ Ｐゴシック" pitchFamily="34" charset="-128"/>
              </a:defRPr>
            </a:lvl4pPr>
            <a:lvl5pPr marL="2057400" indent="-228600" defTabSz="403225" eaLnBrk="0" hangingPunct="0">
              <a:defRPr>
                <a:solidFill>
                  <a:schemeClr val="tx1"/>
                </a:solidFill>
                <a:latin typeface="Arial" charset="0"/>
                <a:ea typeface="ＭＳ Ｐゴシック" pitchFamily="34" charset="-128"/>
              </a:defRPr>
            </a:lvl5pPr>
            <a:lvl6pPr marL="2514600" indent="-228600" defTabSz="403225"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03225"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03225"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03225"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fontAlgn="base" hangingPunct="1">
              <a:spcBef>
                <a:spcPct val="0"/>
              </a:spcBef>
              <a:spcAft>
                <a:spcPct val="0"/>
              </a:spcAft>
              <a:buClr>
                <a:srgbClr val="000000"/>
              </a:buClr>
              <a:buSzPct val="100000"/>
              <a:buFont typeface="Times New Roman" pitchFamily="18" charset="0"/>
              <a:buNone/>
            </a:pPr>
            <a:r>
              <a:rPr lang="en-US" altLang="it-IT" sz="1000" dirty="0" smtClean="0">
                <a:solidFill>
                  <a:srgbClr val="000000"/>
                </a:solidFill>
                <a:latin typeface="Calibri" pitchFamily="34" charset="0"/>
              </a:rPr>
              <a:t>Location of 1836 sites affected by </a:t>
            </a:r>
            <a:r>
              <a:rPr lang="en-US" altLang="it-IT" sz="1000" b="1" dirty="0" smtClean="0">
                <a:solidFill>
                  <a:srgbClr val="000000"/>
                </a:solidFill>
                <a:latin typeface="Calibri" pitchFamily="34" charset="0"/>
              </a:rPr>
              <a:t>floods</a:t>
            </a:r>
            <a:r>
              <a:rPr lang="en-US" altLang="it-IT" sz="1000" dirty="0" smtClean="0">
                <a:solidFill>
                  <a:srgbClr val="000000"/>
                </a:solidFill>
                <a:latin typeface="Calibri" pitchFamily="34" charset="0"/>
              </a:rPr>
              <a:t> events with direct consequences to the population. </a:t>
            </a:r>
            <a:r>
              <a:rPr lang="en-US" altLang="it-IT" sz="1000" b="1" dirty="0" smtClean="0">
                <a:solidFill>
                  <a:srgbClr val="000000"/>
                </a:solidFill>
                <a:latin typeface="Calibri" pitchFamily="34" charset="0"/>
              </a:rPr>
              <a:t>Period 590-2008</a:t>
            </a:r>
          </a:p>
        </p:txBody>
      </p:sp>
      <p:sp>
        <p:nvSpPr>
          <p:cNvPr id="11" name="CasellaDiTesto 10"/>
          <p:cNvSpPr txBox="1"/>
          <p:nvPr/>
        </p:nvSpPr>
        <p:spPr>
          <a:xfrm>
            <a:off x="971600" y="2103239"/>
            <a:ext cx="6956905" cy="461665"/>
          </a:xfrm>
          <a:prstGeom prst="rect">
            <a:avLst/>
          </a:prstGeom>
          <a:noFill/>
        </p:spPr>
        <p:txBody>
          <a:bodyPr wrap="square" rtlCol="0">
            <a:spAutoFit/>
          </a:bodyPr>
          <a:lstStyle/>
          <a:p>
            <a:pPr algn="ctr"/>
            <a:r>
              <a:rPr lang="it-IT" sz="2400" b="1" dirty="0" err="1">
                <a:latin typeface="Calibri" panose="020F0502020204030204" pitchFamily="34" charset="0"/>
              </a:rPr>
              <a:t>Societal</a:t>
            </a:r>
            <a:r>
              <a:rPr lang="it-IT" sz="2400" b="1" dirty="0">
                <a:latin typeface="Calibri" panose="020F0502020204030204" pitchFamily="34" charset="0"/>
              </a:rPr>
              <a:t> </a:t>
            </a:r>
            <a:r>
              <a:rPr lang="it-IT" sz="2400" b="1" dirty="0" err="1">
                <a:latin typeface="Calibri" panose="020F0502020204030204" pitchFamily="34" charset="0"/>
              </a:rPr>
              <a:t>landslide</a:t>
            </a:r>
            <a:r>
              <a:rPr lang="it-IT" sz="2400" b="1" dirty="0">
                <a:latin typeface="Calibri" panose="020F0502020204030204" pitchFamily="34" charset="0"/>
              </a:rPr>
              <a:t> and </a:t>
            </a:r>
            <a:r>
              <a:rPr lang="it-IT" sz="2400" b="1" dirty="0" err="1">
                <a:latin typeface="Calibri" panose="020F0502020204030204" pitchFamily="34" charset="0"/>
              </a:rPr>
              <a:t>flood</a:t>
            </a:r>
            <a:r>
              <a:rPr lang="it-IT" sz="2400" b="1" dirty="0">
                <a:latin typeface="Calibri" panose="020F0502020204030204" pitchFamily="34" charset="0"/>
              </a:rPr>
              <a:t> </a:t>
            </a:r>
            <a:r>
              <a:rPr lang="it-IT" sz="2400" b="1" dirty="0" err="1">
                <a:latin typeface="Calibri" panose="020F0502020204030204" pitchFamily="34" charset="0"/>
              </a:rPr>
              <a:t>risk</a:t>
            </a:r>
            <a:r>
              <a:rPr lang="it-IT" sz="2400" b="1" dirty="0">
                <a:latin typeface="Calibri" panose="020F0502020204030204" pitchFamily="34" charset="0"/>
              </a:rPr>
              <a:t> in </a:t>
            </a:r>
            <a:r>
              <a:rPr lang="it-IT" sz="2400" b="1" dirty="0" err="1" smtClean="0">
                <a:latin typeface="Calibri" panose="020F0502020204030204" pitchFamily="34" charset="0"/>
              </a:rPr>
              <a:t>Italy</a:t>
            </a:r>
            <a:endParaRPr lang="it-IT" sz="2400" dirty="0"/>
          </a:p>
        </p:txBody>
      </p:sp>
      <p:sp>
        <p:nvSpPr>
          <p:cNvPr id="12" name="CasellaDiTesto 11"/>
          <p:cNvSpPr txBox="1"/>
          <p:nvPr/>
        </p:nvSpPr>
        <p:spPr>
          <a:xfrm>
            <a:off x="7812360" y="6596771"/>
            <a:ext cx="1368152" cy="215444"/>
          </a:xfrm>
          <a:prstGeom prst="rect">
            <a:avLst/>
          </a:prstGeom>
          <a:noFill/>
        </p:spPr>
        <p:txBody>
          <a:bodyPr wrap="square" rtlCol="0">
            <a:spAutoFit/>
          </a:bodyPr>
          <a:lstStyle/>
          <a:p>
            <a:r>
              <a:rPr lang="it-IT" sz="800" dirty="0" smtClean="0"/>
              <a:t>Source: Salvati et. al., 2010.</a:t>
            </a:r>
            <a:endParaRPr lang="it-IT" sz="800" dirty="0"/>
          </a:p>
        </p:txBody>
      </p:sp>
    </p:spTree>
    <p:extLst>
      <p:ext uri="{BB962C8B-B14F-4D97-AF65-F5344CB8AC3E}">
        <p14:creationId xmlns:p14="http://schemas.microsoft.com/office/powerpoint/2010/main" val="27036043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graphicFrame>
        <p:nvGraphicFramePr>
          <p:cNvPr id="3" name="Tabella 2"/>
          <p:cNvGraphicFramePr>
            <a:graphicFrameLocks noGrp="1"/>
          </p:cNvGraphicFramePr>
          <p:nvPr>
            <p:extLst>
              <p:ext uri="{D42A27DB-BD31-4B8C-83A1-F6EECF244321}">
                <p14:modId xmlns:p14="http://schemas.microsoft.com/office/powerpoint/2010/main" val="743762451"/>
              </p:ext>
            </p:extLst>
          </p:nvPr>
        </p:nvGraphicFramePr>
        <p:xfrm>
          <a:off x="899592" y="2636912"/>
          <a:ext cx="7416824" cy="3925888"/>
        </p:xfrm>
        <a:graphic>
          <a:graphicData uri="http://schemas.openxmlformats.org/drawingml/2006/table">
            <a:tbl>
              <a:tblPr firstRow="1" bandRow="1">
                <a:tableStyleId>{5C22544A-7EE6-4342-B048-85BDC9FD1C3A}</a:tableStyleId>
              </a:tblPr>
              <a:tblGrid>
                <a:gridCol w="2214928"/>
                <a:gridCol w="650237"/>
                <a:gridCol w="650237"/>
                <a:gridCol w="650237"/>
                <a:gridCol w="650237"/>
                <a:gridCol w="650237"/>
                <a:gridCol w="650237"/>
                <a:gridCol w="650237"/>
                <a:gridCol w="650237"/>
              </a:tblGrid>
              <a:tr h="255485">
                <a:tc>
                  <a:txBody>
                    <a:bodyPr/>
                    <a:lstStyle/>
                    <a:p>
                      <a:endParaRPr lang="it-IT" sz="10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r>
                        <a:rPr lang="it-IT" sz="1200" dirty="0" err="1" smtClean="0">
                          <a:latin typeface="Calibri" panose="020F0502020204030204" pitchFamily="34" charset="0"/>
                        </a:rPr>
                        <a:t>Landslides</a:t>
                      </a:r>
                      <a:endParaRPr lang="it-IT" sz="12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it-IT" sz="10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it-IT" sz="10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it-IT" sz="10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a:r>
                        <a:rPr lang="it-IT" sz="1200" dirty="0" err="1" smtClean="0">
                          <a:latin typeface="Calibri" panose="020F0502020204030204" pitchFamily="34" charset="0"/>
                        </a:rPr>
                        <a:t>Floods</a:t>
                      </a:r>
                      <a:endParaRPr lang="it-IT" sz="12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it-IT" sz="10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it-IT" sz="10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it-IT" sz="10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800" dirty="0" smtClean="0">
                          <a:latin typeface="Calibri" panose="020F0502020204030204" pitchFamily="34" charset="0"/>
                        </a:rPr>
                        <a:t>843-1849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800" dirty="0" smtClean="0">
                          <a:latin typeface="Calibri" panose="020F0502020204030204" pitchFamily="34" charset="0"/>
                        </a:rPr>
                        <a:t>1850-1899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800" dirty="0" smtClean="0">
                          <a:latin typeface="Calibri" panose="020F0502020204030204" pitchFamily="34" charset="0"/>
                        </a:rPr>
                        <a:t>1900-1949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800" dirty="0" smtClean="0">
                          <a:latin typeface="Calibri" panose="020F0502020204030204" pitchFamily="34" charset="0"/>
                        </a:rPr>
                        <a:t>1950-2008</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800" dirty="0" smtClean="0">
                          <a:latin typeface="Calibri" panose="020F0502020204030204" pitchFamily="34" charset="0"/>
                        </a:rPr>
                        <a:t>671-1849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800" dirty="0" smtClean="0">
                          <a:latin typeface="Calibri" panose="020F0502020204030204" pitchFamily="34" charset="0"/>
                        </a:rPr>
                        <a:t>1850-1899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800" dirty="0" smtClean="0">
                          <a:latin typeface="Calibri" panose="020F0502020204030204" pitchFamily="34" charset="0"/>
                        </a:rPr>
                        <a:t>1900-1949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800" dirty="0" smtClean="0">
                          <a:latin typeface="Calibri" panose="020F0502020204030204" pitchFamily="34" charset="0"/>
                        </a:rPr>
                        <a:t>1950-2008</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r>
                        <a:rPr lang="it-IT" sz="800" dirty="0" err="1" smtClean="0">
                          <a:latin typeface="Calibri" panose="020F0502020204030204" pitchFamily="34" charset="0"/>
                        </a:rPr>
                        <a:t>Length</a:t>
                      </a:r>
                      <a:r>
                        <a:rPr lang="it-IT" sz="800" baseline="0" dirty="0" smtClean="0">
                          <a:latin typeface="Calibri" panose="020F0502020204030204" pitchFamily="34" charset="0"/>
                        </a:rPr>
                        <a:t> of </a:t>
                      </a:r>
                      <a:r>
                        <a:rPr lang="it-IT" sz="800" baseline="0" dirty="0" err="1" smtClean="0">
                          <a:latin typeface="Calibri" panose="020F0502020204030204" pitchFamily="34" charset="0"/>
                        </a:rPr>
                        <a:t>period</a:t>
                      </a:r>
                      <a:r>
                        <a:rPr lang="it-IT" sz="800" baseline="0" dirty="0" smtClean="0">
                          <a:latin typeface="Calibri" panose="020F0502020204030204" pitchFamily="34" charset="0"/>
                        </a:rPr>
                        <a:t> (</a:t>
                      </a:r>
                      <a:r>
                        <a:rPr lang="it-IT" sz="800" baseline="0" dirty="0" err="1" smtClean="0">
                          <a:latin typeface="Calibri" panose="020F0502020204030204" pitchFamily="34" charset="0"/>
                        </a:rPr>
                        <a:t>yr</a:t>
                      </a:r>
                      <a:r>
                        <a:rPr lang="it-IT" sz="800" baseline="0" dirty="0" smtClean="0">
                          <a:latin typeface="Calibri" panose="020F0502020204030204" pitchFamily="34" charset="0"/>
                        </a:rPr>
                        <a:t>)</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1007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50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50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59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1189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50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50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59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r>
                        <a:rPr lang="it-IT" sz="800" dirty="0" err="1" smtClean="0">
                          <a:latin typeface="Calibri" panose="020F0502020204030204" pitchFamily="34" charset="0"/>
                        </a:rPr>
                        <a:t>Deaths</a:t>
                      </a:r>
                      <a:r>
                        <a:rPr lang="it-IT" sz="800" dirty="0" smtClean="0">
                          <a:latin typeface="Calibri" panose="020F0502020204030204" pitchFamily="34" charset="0"/>
                        </a:rPr>
                        <a:t> (a)</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7477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614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1119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4077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37018</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674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2310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1124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r>
                        <a:rPr lang="it-IT" sz="800" dirty="0" err="1" smtClean="0">
                          <a:latin typeface="Calibri" panose="020F0502020204030204" pitchFamily="34" charset="0"/>
                        </a:rPr>
                        <a:t>Missing</a:t>
                      </a:r>
                      <a:r>
                        <a:rPr lang="it-IT" sz="800" baseline="0" dirty="0" smtClean="0">
                          <a:latin typeface="Calibri" panose="020F0502020204030204" pitchFamily="34" charset="0"/>
                        </a:rPr>
                        <a:t> </a:t>
                      </a:r>
                      <a:r>
                        <a:rPr lang="it-IT" sz="800" baseline="0" dirty="0" err="1" smtClean="0">
                          <a:latin typeface="Calibri" panose="020F0502020204030204" pitchFamily="34" charset="0"/>
                        </a:rPr>
                        <a:t>persons</a:t>
                      </a:r>
                      <a:r>
                        <a:rPr lang="it-IT" sz="800" baseline="0" dirty="0" smtClean="0">
                          <a:latin typeface="Calibri" panose="020F0502020204030204" pitchFamily="34" charset="0"/>
                        </a:rPr>
                        <a:t> (b)</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8</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26</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90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r>
                        <a:rPr lang="it-IT" sz="800" dirty="0" err="1" smtClean="0">
                          <a:latin typeface="Calibri" panose="020F0502020204030204" pitchFamily="34" charset="0"/>
                        </a:rPr>
                        <a:t>Injured</a:t>
                      </a:r>
                      <a:r>
                        <a:rPr lang="it-IT" sz="800" dirty="0" smtClean="0">
                          <a:latin typeface="Calibri" panose="020F0502020204030204" pitchFamily="34" charset="0"/>
                        </a:rPr>
                        <a:t> </a:t>
                      </a:r>
                      <a:r>
                        <a:rPr lang="it-IT" sz="800" dirty="0" err="1" smtClean="0">
                          <a:latin typeface="Calibri" panose="020F0502020204030204" pitchFamily="34" charset="0"/>
                        </a:rPr>
                        <a:t>people</a:t>
                      </a:r>
                      <a:r>
                        <a:rPr lang="it-IT" sz="800" baseline="0" dirty="0" smtClean="0">
                          <a:latin typeface="Calibri" panose="020F0502020204030204" pitchFamily="34" charset="0"/>
                        </a:rPr>
                        <a:t>  (c) </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5</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49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406</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2019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21</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8</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467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1485</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r>
                        <a:rPr lang="it-IT" sz="800" dirty="0" err="1" smtClean="0">
                          <a:latin typeface="Calibri" panose="020F0502020204030204" pitchFamily="34" charset="0"/>
                        </a:rPr>
                        <a:t>Fatalities</a:t>
                      </a:r>
                      <a:r>
                        <a:rPr lang="it-IT" sz="800" dirty="0" smtClean="0">
                          <a:latin typeface="Calibri" panose="020F0502020204030204" pitchFamily="34" charset="0"/>
                        </a:rPr>
                        <a:t>  (</a:t>
                      </a:r>
                      <a:r>
                        <a:rPr lang="it-IT" sz="800" dirty="0" err="1" smtClean="0">
                          <a:latin typeface="Calibri" panose="020F0502020204030204" pitchFamily="34" charset="0"/>
                        </a:rPr>
                        <a:t>a+b</a:t>
                      </a:r>
                      <a:r>
                        <a:rPr lang="it-IT" sz="800" dirty="0" smtClean="0">
                          <a:latin typeface="Calibri" panose="020F0502020204030204" pitchFamily="34" charset="0"/>
                        </a:rPr>
                        <a:t>)</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7477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614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1207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4103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37022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676</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2332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1214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r>
                        <a:rPr lang="it-IT" sz="800" dirty="0" err="1" smtClean="0">
                          <a:latin typeface="Calibri" panose="020F0502020204030204" pitchFamily="34" charset="0"/>
                        </a:rPr>
                        <a:t>Casualties</a:t>
                      </a:r>
                      <a:r>
                        <a:rPr lang="it-IT" sz="800" baseline="0" dirty="0" smtClean="0">
                          <a:latin typeface="Calibri" panose="020F0502020204030204" pitchFamily="34" charset="0"/>
                        </a:rPr>
                        <a:t> (</a:t>
                      </a:r>
                      <a:r>
                        <a:rPr lang="it-IT" sz="800" baseline="0" dirty="0" err="1" smtClean="0">
                          <a:latin typeface="Calibri" panose="020F0502020204030204" pitchFamily="34" charset="0"/>
                        </a:rPr>
                        <a:t>a+b+c</a:t>
                      </a:r>
                      <a:r>
                        <a:rPr lang="it-IT" sz="800" baseline="0" dirty="0" smtClean="0">
                          <a:latin typeface="Calibri" panose="020F0502020204030204" pitchFamily="34" charset="0"/>
                        </a:rPr>
                        <a:t>)</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7487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663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1613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6122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37043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684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2799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2699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r>
                        <a:rPr lang="it-IT" sz="800" dirty="0" err="1" smtClean="0">
                          <a:latin typeface="Calibri" panose="020F0502020204030204" pitchFamily="34" charset="0"/>
                        </a:rPr>
                        <a:t>Evacuees</a:t>
                      </a:r>
                      <a:r>
                        <a:rPr lang="it-IT" sz="800" dirty="0" smtClean="0">
                          <a:latin typeface="Calibri" panose="020F0502020204030204" pitchFamily="34" charset="0"/>
                        </a:rPr>
                        <a:t> and</a:t>
                      </a:r>
                      <a:r>
                        <a:rPr lang="it-IT" sz="800" baseline="0" dirty="0" smtClean="0">
                          <a:latin typeface="Calibri" panose="020F0502020204030204" pitchFamily="34" charset="0"/>
                        </a:rPr>
                        <a:t> homeless </a:t>
                      </a:r>
                      <a:r>
                        <a:rPr lang="it-IT" sz="800" baseline="0" dirty="0" err="1" smtClean="0">
                          <a:latin typeface="Calibri" panose="020F0502020204030204" pitchFamily="34" charset="0"/>
                        </a:rPr>
                        <a:t>people</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2729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2185</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11026</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177376</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17614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119293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44653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497334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r>
                        <a:rPr lang="it-IT" sz="800" dirty="0" err="1" smtClean="0">
                          <a:latin typeface="Calibri" panose="020F0502020204030204" pitchFamily="34" charset="0"/>
                        </a:rPr>
                        <a:t>Largest</a:t>
                      </a:r>
                      <a:r>
                        <a:rPr lang="it-IT" sz="800" baseline="0" dirty="0" smtClean="0">
                          <a:latin typeface="Calibri" panose="020F0502020204030204" pitchFamily="34" charset="0"/>
                        </a:rPr>
                        <a:t> </a:t>
                      </a:r>
                      <a:r>
                        <a:rPr lang="it-IT" sz="800" baseline="0" dirty="0" err="1" smtClean="0">
                          <a:latin typeface="Calibri" panose="020F0502020204030204" pitchFamily="34" charset="0"/>
                        </a:rPr>
                        <a:t>number</a:t>
                      </a:r>
                      <a:r>
                        <a:rPr lang="it-IT" sz="800" baseline="0" dirty="0" smtClean="0">
                          <a:latin typeface="Calibri" panose="020F0502020204030204" pitchFamily="34" charset="0"/>
                        </a:rPr>
                        <a:t> of </a:t>
                      </a:r>
                      <a:r>
                        <a:rPr lang="it-IT" sz="800" baseline="0" dirty="0" err="1" smtClean="0">
                          <a:latin typeface="Calibri" panose="020F0502020204030204" pitchFamily="34" charset="0"/>
                        </a:rPr>
                        <a:t>fatalities</a:t>
                      </a:r>
                      <a:r>
                        <a:rPr lang="it-IT" sz="800" baseline="0" dirty="0" smtClean="0">
                          <a:latin typeface="Calibri" panose="020F0502020204030204" pitchFamily="34" charset="0"/>
                        </a:rPr>
                        <a:t> in an </a:t>
                      </a:r>
                      <a:r>
                        <a:rPr lang="it-IT" sz="800" baseline="0" dirty="0" err="1" smtClean="0">
                          <a:latin typeface="Calibri" panose="020F0502020204030204" pitchFamily="34" charset="0"/>
                        </a:rPr>
                        <a:t>event</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1200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81</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220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1952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15000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134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209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800" dirty="0" smtClean="0">
                          <a:latin typeface="Calibri" panose="020F0502020204030204" pitchFamily="34" charset="0"/>
                        </a:rPr>
                        <a:t>84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800" dirty="0" err="1" smtClean="0">
                          <a:latin typeface="Calibri" panose="020F0502020204030204" pitchFamily="34" charset="0"/>
                        </a:rPr>
                        <a:t>Largest</a:t>
                      </a:r>
                      <a:r>
                        <a:rPr lang="it-IT" sz="800" baseline="0" dirty="0" smtClean="0">
                          <a:latin typeface="Calibri" panose="020F0502020204030204" pitchFamily="34" charset="0"/>
                        </a:rPr>
                        <a:t> </a:t>
                      </a:r>
                      <a:r>
                        <a:rPr lang="it-IT" sz="800" baseline="0" dirty="0" err="1" smtClean="0">
                          <a:latin typeface="Calibri" panose="020F0502020204030204" pitchFamily="34" charset="0"/>
                        </a:rPr>
                        <a:t>number</a:t>
                      </a:r>
                      <a:r>
                        <a:rPr lang="it-IT" sz="800" baseline="0" dirty="0" smtClean="0">
                          <a:latin typeface="Calibri" panose="020F0502020204030204" pitchFamily="34" charset="0"/>
                        </a:rPr>
                        <a:t> of </a:t>
                      </a:r>
                      <a:r>
                        <a:rPr lang="it-IT" sz="800" baseline="0" dirty="0" err="1" smtClean="0">
                          <a:latin typeface="Calibri" panose="020F0502020204030204" pitchFamily="34" charset="0"/>
                        </a:rPr>
                        <a:t>casualties</a:t>
                      </a:r>
                      <a:r>
                        <a:rPr lang="it-IT" sz="800" baseline="0" dirty="0" smtClean="0">
                          <a:latin typeface="Calibri" panose="020F0502020204030204" pitchFamily="34" charset="0"/>
                        </a:rPr>
                        <a:t> in an </a:t>
                      </a:r>
                      <a:r>
                        <a:rPr lang="it-IT" sz="800" baseline="0" dirty="0" err="1" smtClean="0">
                          <a:latin typeface="Calibri" panose="020F0502020204030204" pitchFamily="34" charset="0"/>
                        </a:rPr>
                        <a:t>event</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1200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81</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200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2035</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15000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134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209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341</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Total </a:t>
                      </a:r>
                      <a:r>
                        <a:rPr lang="it-IT" sz="800" dirty="0" err="1" smtClean="0">
                          <a:latin typeface="Calibri" panose="020F0502020204030204" pitchFamily="34" charset="0"/>
                        </a:rPr>
                        <a:t>number</a:t>
                      </a:r>
                      <a:r>
                        <a:rPr lang="it-IT" sz="800" dirty="0" smtClean="0">
                          <a:latin typeface="Calibri" panose="020F0502020204030204" pitchFamily="34" charset="0"/>
                        </a:rPr>
                        <a:t> of </a:t>
                      </a:r>
                      <a:r>
                        <a:rPr lang="it-IT" sz="800" dirty="0" err="1" smtClean="0">
                          <a:latin typeface="Calibri" panose="020F0502020204030204" pitchFamily="34" charset="0"/>
                        </a:rPr>
                        <a:t>events</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210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162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509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2204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269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180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667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1654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pPr marL="0" marR="0" indent="363538" algn="l"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With </a:t>
                      </a:r>
                      <a:r>
                        <a:rPr lang="it-IT" sz="800" dirty="0" err="1" smtClean="0">
                          <a:latin typeface="Calibri" panose="020F0502020204030204" pitchFamily="34" charset="0"/>
                        </a:rPr>
                        <a:t>known</a:t>
                      </a:r>
                      <a:r>
                        <a:rPr lang="it-IT" sz="800" dirty="0" smtClean="0">
                          <a:latin typeface="Calibri" panose="020F0502020204030204" pitchFamily="34" charset="0"/>
                        </a:rPr>
                        <a:t> </a:t>
                      </a:r>
                      <a:r>
                        <a:rPr lang="it-IT" sz="800" dirty="0" err="1" smtClean="0">
                          <a:latin typeface="Calibri" panose="020F0502020204030204" pitchFamily="34" charset="0"/>
                        </a:rPr>
                        <a:t>number</a:t>
                      </a:r>
                      <a:r>
                        <a:rPr lang="it-IT" sz="800" dirty="0" smtClean="0">
                          <a:latin typeface="Calibri" panose="020F0502020204030204" pitchFamily="34" charset="0"/>
                        </a:rPr>
                        <a:t> of </a:t>
                      </a:r>
                      <a:r>
                        <a:rPr lang="it-IT" sz="800" dirty="0" err="1" smtClean="0">
                          <a:latin typeface="Calibri" panose="020F0502020204030204" pitchFamily="34" charset="0"/>
                        </a:rPr>
                        <a:t>casualties</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107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82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360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967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115</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95</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337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613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pPr marL="0" marR="0" indent="363538" algn="l"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With </a:t>
                      </a:r>
                      <a:r>
                        <a:rPr lang="it-IT" sz="800" dirty="0" err="1" smtClean="0">
                          <a:latin typeface="Calibri" panose="020F0502020204030204" pitchFamily="34" charset="0"/>
                        </a:rPr>
                        <a:t>known</a:t>
                      </a:r>
                      <a:r>
                        <a:rPr lang="it-IT" sz="800" dirty="0" smtClean="0">
                          <a:latin typeface="Calibri" panose="020F0502020204030204" pitchFamily="34" charset="0"/>
                        </a:rPr>
                        <a:t> </a:t>
                      </a:r>
                      <a:r>
                        <a:rPr lang="it-IT" sz="800" dirty="0" err="1" smtClean="0">
                          <a:latin typeface="Calibri" panose="020F0502020204030204" pitchFamily="34" charset="0"/>
                        </a:rPr>
                        <a:t>number</a:t>
                      </a:r>
                      <a:r>
                        <a:rPr lang="it-IT" sz="800" dirty="0" smtClean="0">
                          <a:latin typeface="Calibri" panose="020F0502020204030204" pitchFamily="34" charset="0"/>
                        </a:rPr>
                        <a:t> of </a:t>
                      </a:r>
                      <a:r>
                        <a:rPr lang="it-IT" sz="800" dirty="0" err="1" smtClean="0">
                          <a:latin typeface="Calibri" panose="020F0502020204030204" pitchFamily="34" charset="0"/>
                        </a:rPr>
                        <a:t>fatalities</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107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82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306</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656</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115</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94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298</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520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pPr marL="0" marR="0" indent="363538" algn="l"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With </a:t>
                      </a:r>
                      <a:r>
                        <a:rPr lang="it-IT" sz="800" dirty="0" err="1" smtClean="0">
                          <a:latin typeface="Calibri" panose="020F0502020204030204" pitchFamily="34" charset="0"/>
                        </a:rPr>
                        <a:t>unknown</a:t>
                      </a:r>
                      <a:r>
                        <a:rPr lang="it-IT" sz="800" dirty="0" smtClean="0">
                          <a:latin typeface="Calibri" panose="020F0502020204030204" pitchFamily="34" charset="0"/>
                        </a:rPr>
                        <a:t> </a:t>
                      </a:r>
                      <a:r>
                        <a:rPr lang="it-IT" sz="800" dirty="0" err="1" smtClean="0">
                          <a:latin typeface="Calibri" panose="020F0502020204030204" pitchFamily="34" charset="0"/>
                        </a:rPr>
                        <a:t>number</a:t>
                      </a:r>
                      <a:r>
                        <a:rPr lang="it-IT" sz="800" dirty="0" smtClean="0">
                          <a:latin typeface="Calibri" panose="020F0502020204030204" pitchFamily="34" charset="0"/>
                        </a:rPr>
                        <a:t> of </a:t>
                      </a:r>
                      <a:r>
                        <a:rPr lang="it-IT" sz="800" dirty="0" err="1" smtClean="0">
                          <a:latin typeface="Calibri" panose="020F0502020204030204" pitchFamily="34" charset="0"/>
                        </a:rPr>
                        <a:t>casualties</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7</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70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26</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6</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1</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800" dirty="0" err="1" smtClean="0">
                          <a:latin typeface="Calibri" panose="020F0502020204030204" pitchFamily="34" charset="0"/>
                        </a:rPr>
                        <a:t>Average</a:t>
                      </a:r>
                      <a:r>
                        <a:rPr lang="it-IT" sz="800" dirty="0" smtClean="0">
                          <a:latin typeface="Calibri" panose="020F0502020204030204" pitchFamily="34" charset="0"/>
                        </a:rPr>
                        <a:t> </a:t>
                      </a:r>
                      <a:r>
                        <a:rPr lang="it-IT" sz="800" dirty="0" err="1" smtClean="0">
                          <a:latin typeface="Calibri" panose="020F0502020204030204" pitchFamily="34" charset="0"/>
                        </a:rPr>
                        <a:t>number</a:t>
                      </a:r>
                      <a:r>
                        <a:rPr lang="it-IT" sz="800" dirty="0" smtClean="0">
                          <a:latin typeface="Calibri" panose="020F0502020204030204" pitchFamily="34" charset="0"/>
                        </a:rPr>
                        <a:t> of</a:t>
                      </a:r>
                      <a:r>
                        <a:rPr lang="it-IT" sz="800" baseline="0" dirty="0" smtClean="0">
                          <a:latin typeface="Calibri" panose="020F0502020204030204" pitchFamily="34" charset="0"/>
                        </a:rPr>
                        <a:t> </a:t>
                      </a:r>
                      <a:r>
                        <a:rPr lang="it-IT" sz="800" dirty="0" err="1" smtClean="0">
                          <a:latin typeface="Calibri" panose="020F0502020204030204" pitchFamily="34" charset="0"/>
                        </a:rPr>
                        <a:t>fatalities</a:t>
                      </a:r>
                      <a:r>
                        <a:rPr lang="it-IT" sz="800" dirty="0" smtClean="0">
                          <a:latin typeface="Calibri" panose="020F0502020204030204" pitchFamily="34" charset="0"/>
                        </a:rPr>
                        <a:t> per </a:t>
                      </a:r>
                      <a:r>
                        <a:rPr lang="it-IT" sz="800" dirty="0" err="1" smtClean="0">
                          <a:latin typeface="Calibri" panose="020F0502020204030204" pitchFamily="34" charset="0"/>
                        </a:rPr>
                        <a:t>event</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69.8</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7.4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6.2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321.9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7.2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7.8</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2.3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2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800" dirty="0" err="1" smtClean="0">
                          <a:latin typeface="Calibri" panose="020F0502020204030204" pitchFamily="34" charset="0"/>
                        </a:rPr>
                        <a:t>Average</a:t>
                      </a:r>
                      <a:r>
                        <a:rPr lang="it-IT" sz="800" dirty="0" smtClean="0">
                          <a:latin typeface="Calibri" panose="020F0502020204030204" pitchFamily="34" charset="0"/>
                        </a:rPr>
                        <a:t> </a:t>
                      </a:r>
                      <a:r>
                        <a:rPr lang="it-IT" sz="800" dirty="0" err="1" smtClean="0">
                          <a:latin typeface="Calibri" panose="020F0502020204030204" pitchFamily="34" charset="0"/>
                        </a:rPr>
                        <a:t>number</a:t>
                      </a:r>
                      <a:r>
                        <a:rPr lang="it-IT" sz="800" baseline="0" dirty="0" smtClean="0">
                          <a:latin typeface="Calibri" panose="020F0502020204030204" pitchFamily="34" charset="0"/>
                        </a:rPr>
                        <a:t> of </a:t>
                      </a:r>
                      <a:r>
                        <a:rPr lang="it-IT" sz="800" baseline="0" dirty="0" err="1" smtClean="0">
                          <a:latin typeface="Calibri" panose="020F0502020204030204" pitchFamily="34" charset="0"/>
                        </a:rPr>
                        <a:t>casualties</a:t>
                      </a:r>
                      <a:r>
                        <a:rPr lang="it-IT" sz="800" baseline="0" dirty="0" smtClean="0">
                          <a:latin typeface="Calibri" panose="020F0502020204030204" pitchFamily="34" charset="0"/>
                        </a:rPr>
                        <a:t> per </a:t>
                      </a:r>
                      <a:r>
                        <a:rPr lang="it-IT" sz="800" baseline="0" dirty="0" err="1" smtClean="0">
                          <a:latin typeface="Calibri" panose="020F0502020204030204" pitchFamily="34" charset="0"/>
                        </a:rPr>
                        <a:t>event</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69.9</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8.0</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4.5</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6.3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322.1</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7.2</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8.3</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800" dirty="0" smtClean="0">
                          <a:latin typeface="Calibri" panose="020F0502020204030204" pitchFamily="34" charset="0"/>
                        </a:rPr>
                        <a:t>4.4</a:t>
                      </a:r>
                      <a:endParaRPr lang="it-IT" sz="800" dirty="0">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CasellaDiTesto 3"/>
          <p:cNvSpPr txBox="1"/>
          <p:nvPr/>
        </p:nvSpPr>
        <p:spPr>
          <a:xfrm>
            <a:off x="899592" y="2031231"/>
            <a:ext cx="7416824" cy="461665"/>
          </a:xfrm>
          <a:prstGeom prst="rect">
            <a:avLst/>
          </a:prstGeom>
          <a:noFill/>
        </p:spPr>
        <p:txBody>
          <a:bodyPr wrap="square" rtlCol="0">
            <a:spAutoFit/>
          </a:bodyPr>
          <a:lstStyle/>
          <a:p>
            <a:pPr algn="ctr"/>
            <a:r>
              <a:rPr lang="it-IT" sz="2400" b="1" dirty="0" err="1">
                <a:latin typeface="Calibri" panose="020F0502020204030204" pitchFamily="34" charset="0"/>
              </a:rPr>
              <a:t>Societal</a:t>
            </a:r>
            <a:r>
              <a:rPr lang="it-IT" sz="2400" b="1" dirty="0">
                <a:latin typeface="Calibri" panose="020F0502020204030204" pitchFamily="34" charset="0"/>
              </a:rPr>
              <a:t> </a:t>
            </a:r>
            <a:r>
              <a:rPr lang="it-IT" sz="2400" b="1" dirty="0" err="1">
                <a:latin typeface="Calibri" panose="020F0502020204030204" pitchFamily="34" charset="0"/>
              </a:rPr>
              <a:t>landslide</a:t>
            </a:r>
            <a:r>
              <a:rPr lang="it-IT" sz="2400" b="1" dirty="0">
                <a:latin typeface="Calibri" panose="020F0502020204030204" pitchFamily="34" charset="0"/>
              </a:rPr>
              <a:t> and </a:t>
            </a:r>
            <a:r>
              <a:rPr lang="it-IT" sz="2400" b="1" dirty="0" err="1">
                <a:latin typeface="Calibri" panose="020F0502020204030204" pitchFamily="34" charset="0"/>
              </a:rPr>
              <a:t>flood</a:t>
            </a:r>
            <a:r>
              <a:rPr lang="it-IT" sz="2400" b="1" dirty="0">
                <a:latin typeface="Calibri" panose="020F0502020204030204" pitchFamily="34" charset="0"/>
              </a:rPr>
              <a:t> </a:t>
            </a:r>
            <a:r>
              <a:rPr lang="it-IT" sz="2400" b="1" dirty="0" err="1">
                <a:latin typeface="Calibri" panose="020F0502020204030204" pitchFamily="34" charset="0"/>
              </a:rPr>
              <a:t>risk</a:t>
            </a:r>
            <a:r>
              <a:rPr lang="it-IT" sz="2400" b="1" dirty="0">
                <a:latin typeface="Calibri" panose="020F0502020204030204" pitchFamily="34" charset="0"/>
              </a:rPr>
              <a:t> in </a:t>
            </a:r>
            <a:r>
              <a:rPr lang="it-IT" sz="2400" b="1" dirty="0" err="1" smtClean="0">
                <a:latin typeface="Calibri" panose="020F0502020204030204" pitchFamily="34" charset="0"/>
              </a:rPr>
              <a:t>Italy</a:t>
            </a:r>
            <a:endParaRPr lang="it-IT" sz="2400" dirty="0"/>
          </a:p>
        </p:txBody>
      </p:sp>
      <p:sp>
        <p:nvSpPr>
          <p:cNvPr id="5" name="CasellaDiTesto 4"/>
          <p:cNvSpPr txBox="1"/>
          <p:nvPr/>
        </p:nvSpPr>
        <p:spPr>
          <a:xfrm>
            <a:off x="7662528" y="6621300"/>
            <a:ext cx="1368152" cy="215444"/>
          </a:xfrm>
          <a:prstGeom prst="rect">
            <a:avLst/>
          </a:prstGeom>
          <a:noFill/>
        </p:spPr>
        <p:txBody>
          <a:bodyPr wrap="square" rtlCol="0">
            <a:spAutoFit/>
          </a:bodyPr>
          <a:lstStyle/>
          <a:p>
            <a:r>
              <a:rPr lang="it-IT" sz="800" dirty="0" smtClean="0"/>
              <a:t>Source: Salvati et. al., 2010.</a:t>
            </a:r>
            <a:endParaRPr lang="it-IT" sz="800" dirty="0"/>
          </a:p>
        </p:txBody>
      </p:sp>
    </p:spTree>
    <p:extLst>
      <p:ext uri="{BB962C8B-B14F-4D97-AF65-F5344CB8AC3E}">
        <p14:creationId xmlns:p14="http://schemas.microsoft.com/office/powerpoint/2010/main" val="11700631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755576" y="2031231"/>
            <a:ext cx="7632848" cy="461665"/>
          </a:xfrm>
          <a:prstGeom prst="rect">
            <a:avLst/>
          </a:prstGeom>
          <a:noFill/>
        </p:spPr>
        <p:txBody>
          <a:bodyPr wrap="square" rtlCol="0">
            <a:spAutoFit/>
          </a:bodyPr>
          <a:lstStyle/>
          <a:p>
            <a:pPr algn="ctr"/>
            <a:r>
              <a:rPr lang="it-IT" sz="2400" b="1" dirty="0" err="1" smtClean="0"/>
              <a:t>Different</a:t>
            </a:r>
            <a:r>
              <a:rPr lang="it-IT" sz="2400" b="1" dirty="0" smtClean="0"/>
              <a:t> </a:t>
            </a:r>
            <a:r>
              <a:rPr lang="it-IT" sz="2400" b="1" dirty="0" err="1" smtClean="0"/>
              <a:t>types</a:t>
            </a:r>
            <a:r>
              <a:rPr lang="it-IT" sz="2400" b="1" dirty="0" smtClean="0"/>
              <a:t> of </a:t>
            </a:r>
            <a:r>
              <a:rPr lang="it-IT" sz="2400" b="1" dirty="0" err="1" smtClean="0"/>
              <a:t>hydrogeological</a:t>
            </a:r>
            <a:r>
              <a:rPr lang="it-IT" sz="2400" b="1" dirty="0" smtClean="0"/>
              <a:t> </a:t>
            </a:r>
            <a:r>
              <a:rPr lang="it-IT" sz="2400" b="1" dirty="0" err="1" smtClean="0"/>
              <a:t>phenomena</a:t>
            </a:r>
            <a:endParaRPr lang="it-IT" sz="2400" b="1"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7741" y="2610659"/>
            <a:ext cx="6474619" cy="4130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3844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pic>
        <p:nvPicPr>
          <p:cNvPr id="3" name="Picture 3" descr="Monzuno-Vad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2518" y="4012204"/>
            <a:ext cx="3795692" cy="2845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Foto 0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2852935"/>
            <a:ext cx="3898120" cy="292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sellaDiTesto 1"/>
          <p:cNvSpPr txBox="1">
            <a:spLocks noChangeArrowheads="1"/>
          </p:cNvSpPr>
          <p:nvPr/>
        </p:nvSpPr>
        <p:spPr bwMode="auto">
          <a:xfrm>
            <a:off x="108470" y="5805264"/>
            <a:ext cx="2344504" cy="26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61" tIns="45632" rIns="91261" bIns="45632">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defTabSz="455613" eaLnBrk="1" fontAlgn="base" hangingPunct="1">
              <a:spcBef>
                <a:spcPct val="0"/>
              </a:spcBef>
              <a:spcAft>
                <a:spcPct val="0"/>
              </a:spcAft>
              <a:buFontTx/>
              <a:buNone/>
            </a:pPr>
            <a:r>
              <a:rPr lang="it-IT" altLang="it-IT" sz="1100" dirty="0" smtClean="0">
                <a:solidFill>
                  <a:srgbClr val="000000"/>
                </a:solidFill>
                <a:latin typeface="Arial" charset="0"/>
              </a:rPr>
              <a:t>Genova – Via Giotto</a:t>
            </a:r>
          </a:p>
        </p:txBody>
      </p:sp>
      <p:sp>
        <p:nvSpPr>
          <p:cNvPr id="6" name="CasellaDiTesto 5"/>
          <p:cNvSpPr txBox="1">
            <a:spLocks noChangeArrowheads="1"/>
          </p:cNvSpPr>
          <p:nvPr/>
        </p:nvSpPr>
        <p:spPr bwMode="auto">
          <a:xfrm>
            <a:off x="6620107" y="3750771"/>
            <a:ext cx="2344505" cy="26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61" tIns="45632" rIns="91261" bIns="45632">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r" defTabSz="455613" eaLnBrk="1" fontAlgn="base" hangingPunct="1">
              <a:spcBef>
                <a:spcPct val="0"/>
              </a:spcBef>
              <a:spcAft>
                <a:spcPct val="0"/>
              </a:spcAft>
              <a:buFontTx/>
              <a:buNone/>
            </a:pPr>
            <a:r>
              <a:rPr lang="it-IT" altLang="it-IT" sz="1100" dirty="0" smtClean="0">
                <a:solidFill>
                  <a:srgbClr val="000000"/>
                </a:solidFill>
                <a:latin typeface="Arial" charset="0"/>
              </a:rPr>
              <a:t>Monzuno (BO)</a:t>
            </a:r>
          </a:p>
        </p:txBody>
      </p:sp>
      <p:sp>
        <p:nvSpPr>
          <p:cNvPr id="7" name="CasellaDiTesto 6"/>
          <p:cNvSpPr txBox="1"/>
          <p:nvPr/>
        </p:nvSpPr>
        <p:spPr>
          <a:xfrm>
            <a:off x="683568" y="2103239"/>
            <a:ext cx="7776864" cy="461665"/>
          </a:xfrm>
          <a:prstGeom prst="rect">
            <a:avLst/>
          </a:prstGeom>
          <a:noFill/>
        </p:spPr>
        <p:txBody>
          <a:bodyPr wrap="square" rtlCol="0">
            <a:spAutoFit/>
          </a:bodyPr>
          <a:lstStyle/>
          <a:p>
            <a:pPr algn="ctr"/>
            <a:r>
              <a:rPr lang="it-IT" sz="2400" b="1" dirty="0" smtClean="0">
                <a:latin typeface="Calibri" panose="020F0502020204030204" pitchFamily="34" charset="0"/>
              </a:rPr>
              <a:t>Inappropriate </a:t>
            </a:r>
            <a:r>
              <a:rPr lang="it-IT" sz="2400" b="1" dirty="0" err="1" smtClean="0">
                <a:latin typeface="Calibri" panose="020F0502020204030204" pitchFamily="34" charset="0"/>
              </a:rPr>
              <a:t>territorial</a:t>
            </a:r>
            <a:r>
              <a:rPr lang="it-IT" sz="2400" b="1" dirty="0" smtClean="0">
                <a:latin typeface="Calibri" panose="020F0502020204030204" pitchFamily="34" charset="0"/>
              </a:rPr>
              <a:t> and </a:t>
            </a:r>
            <a:r>
              <a:rPr lang="it-IT" sz="2400" b="1" dirty="0" err="1" smtClean="0">
                <a:latin typeface="Calibri" panose="020F0502020204030204" pitchFamily="34" charset="0"/>
              </a:rPr>
              <a:t>urban</a:t>
            </a:r>
            <a:r>
              <a:rPr lang="it-IT" sz="2400" b="1" dirty="0" smtClean="0">
                <a:latin typeface="Calibri" panose="020F0502020204030204" pitchFamily="34" charset="0"/>
              </a:rPr>
              <a:t> planning</a:t>
            </a:r>
            <a:endParaRPr lang="it-IT" sz="2400" b="1" dirty="0">
              <a:latin typeface="Calibri" panose="020F0502020204030204" pitchFamily="34" charset="0"/>
            </a:endParaRPr>
          </a:p>
        </p:txBody>
      </p:sp>
    </p:spTree>
    <p:extLst>
      <p:ext uri="{BB962C8B-B14F-4D97-AF65-F5344CB8AC3E}">
        <p14:creationId xmlns:p14="http://schemas.microsoft.com/office/powerpoint/2010/main" val="36786139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683568" y="2103239"/>
            <a:ext cx="7776864" cy="461665"/>
          </a:xfrm>
          <a:prstGeom prst="rect">
            <a:avLst/>
          </a:prstGeom>
          <a:noFill/>
        </p:spPr>
        <p:txBody>
          <a:bodyPr wrap="square" rtlCol="0">
            <a:spAutoFit/>
          </a:bodyPr>
          <a:lstStyle/>
          <a:p>
            <a:pPr algn="ctr"/>
            <a:r>
              <a:rPr lang="it-IT" sz="2400" b="1" dirty="0" smtClean="0">
                <a:latin typeface="Calibri" panose="020F0502020204030204" pitchFamily="34" charset="0"/>
              </a:rPr>
              <a:t>Inappropriate </a:t>
            </a:r>
            <a:r>
              <a:rPr lang="it-IT" sz="2400" b="1" dirty="0" err="1" smtClean="0">
                <a:latin typeface="Calibri" panose="020F0502020204030204" pitchFamily="34" charset="0"/>
              </a:rPr>
              <a:t>territorial</a:t>
            </a:r>
            <a:r>
              <a:rPr lang="it-IT" sz="2400" b="1" dirty="0" smtClean="0">
                <a:latin typeface="Calibri" panose="020F0502020204030204" pitchFamily="34" charset="0"/>
              </a:rPr>
              <a:t> and </a:t>
            </a:r>
            <a:r>
              <a:rPr lang="it-IT" sz="2400" b="1" dirty="0" err="1" smtClean="0">
                <a:latin typeface="Calibri" panose="020F0502020204030204" pitchFamily="34" charset="0"/>
              </a:rPr>
              <a:t>urban</a:t>
            </a:r>
            <a:r>
              <a:rPr lang="it-IT" sz="2400" b="1" dirty="0" smtClean="0">
                <a:latin typeface="Calibri" panose="020F0502020204030204" pitchFamily="34" charset="0"/>
              </a:rPr>
              <a:t> planning</a:t>
            </a:r>
            <a:endParaRPr lang="it-IT" sz="2400" b="1" dirty="0">
              <a:latin typeface="Calibri" panose="020F0502020204030204" pitchFamily="34" charset="0"/>
            </a:endParaRPr>
          </a:p>
        </p:txBody>
      </p:sp>
      <p:pic>
        <p:nvPicPr>
          <p:cNvPr id="4" name="Picture 3" descr="IMG_00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07375"/>
            <a:ext cx="3707904" cy="2781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Lanzini_Prenestin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2040" y="3697043"/>
            <a:ext cx="4211400" cy="315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4"/>
          <p:cNvSpPr txBox="1">
            <a:spLocks noChangeArrowheads="1"/>
          </p:cNvSpPr>
          <p:nvPr/>
        </p:nvSpPr>
        <p:spPr bwMode="auto">
          <a:xfrm>
            <a:off x="110602" y="5674548"/>
            <a:ext cx="2378552" cy="26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61" tIns="45632" rIns="91261" bIns="45632">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defTabSz="455613" eaLnBrk="1" fontAlgn="base" hangingPunct="1">
              <a:spcBef>
                <a:spcPct val="0"/>
              </a:spcBef>
              <a:spcAft>
                <a:spcPct val="0"/>
              </a:spcAft>
              <a:buFontTx/>
              <a:buNone/>
            </a:pPr>
            <a:r>
              <a:rPr lang="it-IT" altLang="it-IT" sz="1100" dirty="0" smtClean="0">
                <a:solidFill>
                  <a:srgbClr val="000000"/>
                </a:solidFill>
                <a:latin typeface="Arial" charset="0"/>
              </a:rPr>
              <a:t>Messina – loc. Mili San Pietro</a:t>
            </a:r>
          </a:p>
        </p:txBody>
      </p:sp>
      <p:sp>
        <p:nvSpPr>
          <p:cNvPr id="7" name="CasellaDiTesto 5"/>
          <p:cNvSpPr txBox="1">
            <a:spLocks noChangeArrowheads="1"/>
          </p:cNvSpPr>
          <p:nvPr/>
        </p:nvSpPr>
        <p:spPr bwMode="auto">
          <a:xfrm>
            <a:off x="6743244" y="3356992"/>
            <a:ext cx="2378552" cy="261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61" tIns="45632" rIns="91261" bIns="45632">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defTabSz="455613"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algn="r" defTabSz="455613" eaLnBrk="1" fontAlgn="base" hangingPunct="1">
              <a:spcBef>
                <a:spcPct val="0"/>
              </a:spcBef>
              <a:spcAft>
                <a:spcPct val="0"/>
              </a:spcAft>
              <a:buFontTx/>
              <a:buNone/>
            </a:pPr>
            <a:r>
              <a:rPr lang="it-IT" altLang="it-IT" sz="1100" dirty="0" smtClean="0">
                <a:solidFill>
                  <a:srgbClr val="000000"/>
                </a:solidFill>
                <a:latin typeface="Arial" charset="0"/>
              </a:rPr>
              <a:t>Roma – Via Prenestina</a:t>
            </a:r>
          </a:p>
        </p:txBody>
      </p:sp>
    </p:spTree>
    <p:extLst>
      <p:ext uri="{BB962C8B-B14F-4D97-AF65-F5344CB8AC3E}">
        <p14:creationId xmlns:p14="http://schemas.microsoft.com/office/powerpoint/2010/main" val="8317515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755576" y="2103239"/>
            <a:ext cx="7704856" cy="461665"/>
          </a:xfrm>
          <a:prstGeom prst="rect">
            <a:avLst/>
          </a:prstGeom>
          <a:noFill/>
        </p:spPr>
        <p:txBody>
          <a:bodyPr wrap="square" rtlCol="0">
            <a:spAutoFit/>
          </a:bodyPr>
          <a:lstStyle/>
          <a:p>
            <a:pPr algn="ctr"/>
            <a:r>
              <a:rPr lang="it-IT" sz="2400" b="1" dirty="0" smtClean="0"/>
              <a:t>Soil </a:t>
            </a:r>
            <a:r>
              <a:rPr lang="it-IT" sz="2400" b="1" dirty="0" err="1" smtClean="0"/>
              <a:t>consumption</a:t>
            </a:r>
            <a:endParaRPr lang="it-IT" sz="2400" b="1"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314" y="1988840"/>
            <a:ext cx="3241178" cy="4286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asellaDiTesto 4"/>
          <p:cNvSpPr txBox="1"/>
          <p:nvPr/>
        </p:nvSpPr>
        <p:spPr>
          <a:xfrm>
            <a:off x="297453" y="6286500"/>
            <a:ext cx="2522862" cy="369332"/>
          </a:xfrm>
          <a:prstGeom prst="rect">
            <a:avLst/>
          </a:prstGeom>
          <a:noFill/>
        </p:spPr>
        <p:txBody>
          <a:bodyPr wrap="square" rtlCol="0">
            <a:spAutoFit/>
          </a:bodyPr>
          <a:lstStyle/>
          <a:p>
            <a:r>
              <a:rPr lang="it-IT" sz="900" dirty="0" err="1" smtClean="0"/>
              <a:t>Percentage</a:t>
            </a:r>
            <a:r>
              <a:rPr lang="it-IT" sz="900" dirty="0" smtClean="0"/>
              <a:t> of soil  </a:t>
            </a:r>
            <a:r>
              <a:rPr lang="it-IT" sz="900" dirty="0" err="1" smtClean="0"/>
              <a:t>consumption</a:t>
            </a:r>
            <a:r>
              <a:rPr lang="it-IT" sz="900" dirty="0" smtClean="0"/>
              <a:t> in 2016, on </a:t>
            </a:r>
            <a:r>
              <a:rPr lang="it-IT" sz="900" dirty="0" err="1" smtClean="0"/>
              <a:t>provincial</a:t>
            </a:r>
            <a:r>
              <a:rPr lang="it-IT" sz="900" dirty="0" smtClean="0"/>
              <a:t>  </a:t>
            </a:r>
            <a:r>
              <a:rPr lang="it-IT" sz="900" dirty="0" err="1" smtClean="0"/>
              <a:t>basis</a:t>
            </a:r>
            <a:r>
              <a:rPr lang="it-IT" sz="900" dirty="0" smtClean="0"/>
              <a:t>. Source: ISPRA, 2017.</a:t>
            </a:r>
            <a:endParaRPr lang="it-IT" sz="900" dirty="0"/>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2917" y="2673206"/>
            <a:ext cx="5375728" cy="1619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3662917" y="4262899"/>
            <a:ext cx="5849957" cy="215444"/>
          </a:xfrm>
          <a:prstGeom prst="rect">
            <a:avLst/>
          </a:prstGeom>
          <a:noFill/>
        </p:spPr>
        <p:txBody>
          <a:bodyPr wrap="square" rtlCol="0">
            <a:spAutoFit/>
          </a:bodyPr>
          <a:lstStyle/>
          <a:p>
            <a:r>
              <a:rPr lang="it-IT" sz="800" dirty="0" smtClean="0"/>
              <a:t>Construction of a shopping center in Rome. The </a:t>
            </a:r>
            <a:r>
              <a:rPr lang="it-IT" sz="800" dirty="0" err="1" smtClean="0"/>
              <a:t>same</a:t>
            </a:r>
            <a:r>
              <a:rPr lang="it-IT" sz="800" dirty="0" smtClean="0"/>
              <a:t> site in 2015 (</a:t>
            </a:r>
            <a:r>
              <a:rPr lang="it-IT" sz="800" dirty="0" err="1" smtClean="0"/>
              <a:t>left</a:t>
            </a:r>
            <a:r>
              <a:rPr lang="it-IT" sz="800" dirty="0" smtClean="0"/>
              <a:t>) and 2016 (right). Source: ISPRA, 2017.</a:t>
            </a:r>
            <a:endParaRPr lang="it-IT" sz="800" dirty="0"/>
          </a:p>
        </p:txBody>
      </p:sp>
      <p:pic>
        <p:nvPicPr>
          <p:cNvPr id="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5561" y="4500064"/>
            <a:ext cx="4546920" cy="2097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asellaDiTesto 8"/>
          <p:cNvSpPr txBox="1"/>
          <p:nvPr/>
        </p:nvSpPr>
        <p:spPr>
          <a:xfrm>
            <a:off x="3799713" y="6567155"/>
            <a:ext cx="5849957" cy="215444"/>
          </a:xfrm>
          <a:prstGeom prst="rect">
            <a:avLst/>
          </a:prstGeom>
          <a:noFill/>
        </p:spPr>
        <p:txBody>
          <a:bodyPr wrap="square" rtlCol="0">
            <a:spAutoFit/>
          </a:bodyPr>
          <a:lstStyle/>
          <a:p>
            <a:r>
              <a:rPr lang="it-IT" sz="800" dirty="0" err="1" smtClean="0"/>
              <a:t>Percentage</a:t>
            </a:r>
            <a:r>
              <a:rPr lang="it-IT" sz="800" dirty="0"/>
              <a:t> </a:t>
            </a:r>
            <a:r>
              <a:rPr lang="it-IT" sz="800" dirty="0" smtClean="0"/>
              <a:t>of soil </a:t>
            </a:r>
            <a:r>
              <a:rPr lang="it-IT" sz="800" dirty="0" err="1" smtClean="0"/>
              <a:t>consumption</a:t>
            </a:r>
            <a:r>
              <a:rPr lang="it-IT" sz="800" dirty="0" smtClean="0"/>
              <a:t> in </a:t>
            </a:r>
            <a:r>
              <a:rPr lang="it-IT" sz="800" dirty="0" err="1" smtClean="0"/>
              <a:t>European</a:t>
            </a:r>
            <a:r>
              <a:rPr lang="it-IT" sz="800" dirty="0" smtClean="0"/>
              <a:t> </a:t>
            </a:r>
            <a:r>
              <a:rPr lang="it-IT" sz="800" dirty="0" err="1" smtClean="0"/>
              <a:t>Countries</a:t>
            </a:r>
            <a:r>
              <a:rPr lang="it-IT" sz="800" dirty="0" smtClean="0"/>
              <a:t> in 2012. Source: </a:t>
            </a:r>
            <a:r>
              <a:rPr lang="it-IT" sz="800" dirty="0" err="1" smtClean="0"/>
              <a:t>Eurostat</a:t>
            </a:r>
            <a:r>
              <a:rPr lang="it-IT" sz="800" dirty="0" smtClean="0"/>
              <a:t> in ISPRA, 2017.</a:t>
            </a:r>
            <a:endParaRPr lang="it-IT" sz="800" dirty="0"/>
          </a:p>
        </p:txBody>
      </p:sp>
    </p:spTree>
    <p:extLst>
      <p:ext uri="{BB962C8B-B14F-4D97-AF65-F5344CB8AC3E}">
        <p14:creationId xmlns:p14="http://schemas.microsoft.com/office/powerpoint/2010/main" val="39249887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755576" y="2060848"/>
            <a:ext cx="7704856" cy="461665"/>
          </a:xfrm>
          <a:prstGeom prst="rect">
            <a:avLst/>
          </a:prstGeom>
          <a:noFill/>
        </p:spPr>
        <p:txBody>
          <a:bodyPr wrap="square" rtlCol="0">
            <a:spAutoFit/>
          </a:bodyPr>
          <a:lstStyle/>
          <a:p>
            <a:pPr algn="ctr"/>
            <a:r>
              <a:rPr lang="it-IT" sz="2400" b="1" dirty="0" err="1" smtClean="0"/>
              <a:t>Increase</a:t>
            </a:r>
            <a:r>
              <a:rPr lang="it-IT" sz="2400" b="1" dirty="0" smtClean="0"/>
              <a:t> of the </a:t>
            </a:r>
            <a:r>
              <a:rPr lang="it-IT" sz="2400" b="1" dirty="0" err="1" smtClean="0"/>
              <a:t>exposure</a:t>
            </a:r>
            <a:endParaRPr lang="it-IT" sz="2400" b="1"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574991"/>
            <a:ext cx="2481276" cy="3635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asellaDiTesto 4"/>
          <p:cNvSpPr txBox="1"/>
          <p:nvPr/>
        </p:nvSpPr>
        <p:spPr>
          <a:xfrm>
            <a:off x="2382286" y="6259378"/>
            <a:ext cx="4379427" cy="553998"/>
          </a:xfrm>
          <a:prstGeom prst="rect">
            <a:avLst/>
          </a:prstGeom>
          <a:noFill/>
        </p:spPr>
        <p:txBody>
          <a:bodyPr wrap="square" rtlCol="0">
            <a:spAutoFit/>
          </a:bodyPr>
          <a:lstStyle/>
          <a:p>
            <a:r>
              <a:rPr lang="it-IT" sz="1000" dirty="0" smtClean="0"/>
              <a:t>Olbia, </a:t>
            </a:r>
            <a:r>
              <a:rPr lang="it-IT" sz="1000" dirty="0" err="1" smtClean="0"/>
              <a:t>increase</a:t>
            </a:r>
            <a:r>
              <a:rPr lang="it-IT" sz="1000" dirty="0" smtClean="0"/>
              <a:t> of the </a:t>
            </a:r>
            <a:r>
              <a:rPr lang="it-IT" sz="1000" dirty="0" err="1" smtClean="0"/>
              <a:t>exposure</a:t>
            </a:r>
            <a:r>
              <a:rPr lang="it-IT" sz="1000" dirty="0" smtClean="0"/>
              <a:t> </a:t>
            </a:r>
            <a:r>
              <a:rPr lang="it-IT" sz="1000" dirty="0" err="1" smtClean="0"/>
              <a:t>referred</a:t>
            </a:r>
            <a:r>
              <a:rPr lang="it-IT" sz="1000" dirty="0" smtClean="0"/>
              <a:t> to 2013 </a:t>
            </a:r>
            <a:r>
              <a:rPr lang="it-IT" sz="1000" dirty="0" err="1" smtClean="0"/>
              <a:t>flood</a:t>
            </a:r>
            <a:r>
              <a:rPr lang="it-IT" sz="1000" dirty="0" smtClean="0"/>
              <a:t> </a:t>
            </a:r>
            <a:r>
              <a:rPr lang="it-IT" sz="1000" dirty="0" err="1" smtClean="0"/>
              <a:t>Scenario.Incremento</a:t>
            </a:r>
            <a:r>
              <a:rPr lang="it-IT" sz="1000" dirty="0" smtClean="0"/>
              <a:t> </a:t>
            </a:r>
            <a:r>
              <a:rPr lang="it-IT" sz="1000" dirty="0"/>
              <a:t>degli elementi esposti in relazione allo Scenario alluvione 2013. </a:t>
            </a:r>
            <a:r>
              <a:rPr lang="it-IT" sz="1000" dirty="0" smtClean="0"/>
              <a:t>Source:  </a:t>
            </a:r>
            <a:r>
              <a:rPr lang="it-IT" sz="1000" dirty="0"/>
              <a:t>Comune di Olbia; Servizio </a:t>
            </a:r>
            <a:r>
              <a:rPr lang="it-IT" sz="1000" dirty="0" err="1"/>
              <a:t>Copernicus</a:t>
            </a:r>
            <a:r>
              <a:rPr lang="it-IT" sz="1000" dirty="0"/>
              <a:t> EMS (ISPRA, </a:t>
            </a:r>
            <a:r>
              <a:rPr lang="it-IT" sz="1000" dirty="0" smtClean="0"/>
              <a:t>2014), ISPRA, 2015.</a:t>
            </a:r>
            <a:endParaRPr lang="it-IT" sz="1000" dirty="0"/>
          </a:p>
        </p:txBody>
      </p:sp>
    </p:spTree>
    <p:extLst>
      <p:ext uri="{BB962C8B-B14F-4D97-AF65-F5344CB8AC3E}">
        <p14:creationId xmlns:p14="http://schemas.microsoft.com/office/powerpoint/2010/main" val="39062681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1907704" y="2204864"/>
            <a:ext cx="5794872" cy="461665"/>
          </a:xfrm>
          <a:prstGeom prst="rect">
            <a:avLst/>
          </a:prstGeom>
          <a:noFill/>
        </p:spPr>
        <p:txBody>
          <a:bodyPr wrap="square" rtlCol="0">
            <a:spAutoFit/>
          </a:bodyPr>
          <a:lstStyle/>
          <a:p>
            <a:pPr algn="ctr"/>
            <a:r>
              <a:rPr lang="it-IT" sz="2400" b="1" dirty="0" err="1" smtClean="0">
                <a:latin typeface="Calibri" panose="020F0502020204030204" pitchFamily="34" charset="0"/>
              </a:rPr>
              <a:t>Abandonment</a:t>
            </a:r>
            <a:r>
              <a:rPr lang="it-IT" sz="2400" b="1" dirty="0" smtClean="0">
                <a:latin typeface="Calibri" panose="020F0502020204030204" pitchFamily="34" charset="0"/>
              </a:rPr>
              <a:t> of the </a:t>
            </a:r>
            <a:r>
              <a:rPr lang="it-IT" sz="2400" b="1" dirty="0" err="1" smtClean="0">
                <a:latin typeface="Calibri" panose="020F0502020204030204" pitchFamily="34" charset="0"/>
              </a:rPr>
              <a:t>territory</a:t>
            </a:r>
            <a:endParaRPr lang="it-IT" sz="2400" b="1" dirty="0">
              <a:latin typeface="Calibri" panose="020F0502020204030204" pitchFamily="34" charset="0"/>
            </a:endParaRPr>
          </a:p>
        </p:txBody>
      </p:sp>
      <p:pic>
        <p:nvPicPr>
          <p:cNvPr id="4" name="Picture 2" descr="Y:\Messina 01.10.2009\foto Messina 2\Foto 00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582" y="3141674"/>
            <a:ext cx="3950208" cy="29626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Y:\Messina 01.10.2009\Messina_SorvoloFVG\selezione\ItalaSuperiore_20091005_1_0007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20095"/>
          <a:stretch/>
        </p:blipFill>
        <p:spPr bwMode="auto">
          <a:xfrm>
            <a:off x="5388518" y="2952536"/>
            <a:ext cx="3203848" cy="3413404"/>
          </a:xfrm>
          <a:prstGeom prst="rect">
            <a:avLst/>
          </a:prstGeom>
          <a:noFill/>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665417" y="6104330"/>
            <a:ext cx="3205774" cy="261610"/>
          </a:xfrm>
          <a:prstGeom prst="rect">
            <a:avLst/>
          </a:prstGeom>
          <a:noFill/>
        </p:spPr>
        <p:txBody>
          <a:bodyPr wrap="square" rtlCol="0">
            <a:spAutoFit/>
          </a:bodyPr>
          <a:lstStyle/>
          <a:p>
            <a:r>
              <a:rPr lang="it-IT" sz="1100" dirty="0" smtClean="0"/>
              <a:t>Messina 01.10.2009</a:t>
            </a:r>
            <a:endParaRPr lang="it-IT" sz="1100" dirty="0"/>
          </a:p>
        </p:txBody>
      </p:sp>
      <p:sp>
        <p:nvSpPr>
          <p:cNvPr id="7" name="CasellaDiTesto 6"/>
          <p:cNvSpPr txBox="1"/>
          <p:nvPr/>
        </p:nvSpPr>
        <p:spPr>
          <a:xfrm>
            <a:off x="5372367" y="6525344"/>
            <a:ext cx="3205774" cy="261610"/>
          </a:xfrm>
          <a:prstGeom prst="rect">
            <a:avLst/>
          </a:prstGeom>
          <a:noFill/>
        </p:spPr>
        <p:txBody>
          <a:bodyPr wrap="square" rtlCol="0">
            <a:spAutoFit/>
          </a:bodyPr>
          <a:lstStyle/>
          <a:p>
            <a:r>
              <a:rPr lang="it-IT" sz="1100" dirty="0" smtClean="0"/>
              <a:t>Itala  (ME) 01.10.2009</a:t>
            </a:r>
            <a:endParaRPr lang="it-IT" sz="1100" dirty="0"/>
          </a:p>
        </p:txBody>
      </p:sp>
    </p:spTree>
    <p:extLst>
      <p:ext uri="{BB962C8B-B14F-4D97-AF65-F5344CB8AC3E}">
        <p14:creationId xmlns:p14="http://schemas.microsoft.com/office/powerpoint/2010/main" val="40084474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737608" y="3348281"/>
            <a:ext cx="7722824" cy="584775"/>
          </a:xfrm>
          <a:prstGeom prst="rect">
            <a:avLst/>
          </a:prstGeom>
          <a:noFill/>
        </p:spPr>
        <p:txBody>
          <a:bodyPr wrap="square" rtlCol="0">
            <a:spAutoFit/>
          </a:bodyPr>
          <a:lstStyle/>
          <a:p>
            <a:pPr algn="ctr"/>
            <a:r>
              <a:rPr lang="it-IT" sz="3200" b="1" dirty="0" err="1" smtClean="0">
                <a:latin typeface="Calibri" panose="020F0502020204030204" pitchFamily="34" charset="0"/>
              </a:rPr>
              <a:t>Event</a:t>
            </a:r>
            <a:r>
              <a:rPr lang="it-IT" sz="3200" b="1" dirty="0" smtClean="0">
                <a:latin typeface="Calibri" panose="020F0502020204030204" pitchFamily="34" charset="0"/>
              </a:rPr>
              <a:t> and </a:t>
            </a:r>
            <a:r>
              <a:rPr lang="it-IT" sz="3200" b="1" dirty="0" err="1" smtClean="0">
                <a:latin typeface="Calibri" panose="020F0502020204030204" pitchFamily="34" charset="0"/>
              </a:rPr>
              <a:t>risk</a:t>
            </a:r>
            <a:r>
              <a:rPr lang="it-IT" sz="3200" b="1" dirty="0" smtClean="0">
                <a:latin typeface="Calibri" panose="020F0502020204030204" pitchFamily="34" charset="0"/>
              </a:rPr>
              <a:t> </a:t>
            </a:r>
            <a:r>
              <a:rPr lang="it-IT" sz="3200" b="1" dirty="0" err="1" smtClean="0">
                <a:latin typeface="Calibri" panose="020F0502020204030204" pitchFamily="34" charset="0"/>
              </a:rPr>
              <a:t>scenarios</a:t>
            </a:r>
            <a:endParaRPr lang="it-IT" sz="3200" b="1" dirty="0">
              <a:latin typeface="Calibri" panose="020F0502020204030204" pitchFamily="34" charset="0"/>
            </a:endParaRPr>
          </a:p>
        </p:txBody>
      </p:sp>
    </p:spTree>
    <p:extLst>
      <p:ext uri="{BB962C8B-B14F-4D97-AF65-F5344CB8AC3E}">
        <p14:creationId xmlns:p14="http://schemas.microsoft.com/office/powerpoint/2010/main" val="636788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737608" y="3348281"/>
            <a:ext cx="7722824" cy="584775"/>
          </a:xfrm>
          <a:prstGeom prst="rect">
            <a:avLst/>
          </a:prstGeom>
          <a:noFill/>
        </p:spPr>
        <p:txBody>
          <a:bodyPr wrap="square" rtlCol="0">
            <a:spAutoFit/>
          </a:bodyPr>
          <a:lstStyle/>
          <a:p>
            <a:pPr algn="ctr"/>
            <a:r>
              <a:rPr lang="it-IT" sz="3200" b="1" dirty="0" err="1" smtClean="0">
                <a:latin typeface="Calibri" panose="020F0502020204030204" pitchFamily="34" charset="0"/>
              </a:rPr>
              <a:t>Introducing</a:t>
            </a:r>
            <a:r>
              <a:rPr lang="it-IT" sz="3200" b="1" dirty="0" smtClean="0">
                <a:latin typeface="Calibri" panose="020F0502020204030204" pitchFamily="34" charset="0"/>
              </a:rPr>
              <a:t> </a:t>
            </a:r>
            <a:r>
              <a:rPr lang="it-IT" sz="3200" b="1" dirty="0" err="1" smtClean="0">
                <a:latin typeface="Calibri" panose="020F0502020204030204" pitchFamily="34" charset="0"/>
              </a:rPr>
              <a:t>Italian</a:t>
            </a:r>
            <a:r>
              <a:rPr lang="it-IT" sz="3200" b="1" dirty="0" smtClean="0">
                <a:latin typeface="Calibri" panose="020F0502020204030204" pitchFamily="34" charset="0"/>
              </a:rPr>
              <a:t> </a:t>
            </a:r>
            <a:r>
              <a:rPr lang="it-IT" sz="3200" b="1" dirty="0" err="1" smtClean="0">
                <a:latin typeface="Calibri" panose="020F0502020204030204" pitchFamily="34" charset="0"/>
              </a:rPr>
              <a:t>Civil</a:t>
            </a:r>
            <a:r>
              <a:rPr lang="it-IT" sz="3200" b="1" dirty="0" smtClean="0">
                <a:latin typeface="Calibri" panose="020F0502020204030204" pitchFamily="34" charset="0"/>
              </a:rPr>
              <a:t> </a:t>
            </a:r>
            <a:r>
              <a:rPr lang="it-IT" sz="3200" b="1" dirty="0" err="1" smtClean="0">
                <a:latin typeface="Calibri" panose="020F0502020204030204" pitchFamily="34" charset="0"/>
              </a:rPr>
              <a:t>Protection</a:t>
            </a:r>
            <a:endParaRPr lang="it-IT" sz="3200" b="1" dirty="0">
              <a:latin typeface="Calibri" panose="020F0502020204030204" pitchFamily="34" charset="0"/>
            </a:endParaRPr>
          </a:p>
        </p:txBody>
      </p:sp>
    </p:spTree>
    <p:extLst>
      <p:ext uri="{BB962C8B-B14F-4D97-AF65-F5344CB8AC3E}">
        <p14:creationId xmlns:p14="http://schemas.microsoft.com/office/powerpoint/2010/main" val="27927369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grpSp>
        <p:nvGrpSpPr>
          <p:cNvPr id="54" name="Gruppo 53"/>
          <p:cNvGrpSpPr/>
          <p:nvPr/>
        </p:nvGrpSpPr>
        <p:grpSpPr>
          <a:xfrm>
            <a:off x="890509" y="2780928"/>
            <a:ext cx="7425907" cy="3688701"/>
            <a:chOff x="530469" y="1339888"/>
            <a:chExt cx="9182272" cy="5352435"/>
          </a:xfrm>
        </p:grpSpPr>
        <p:sp>
          <p:nvSpPr>
            <p:cNvPr id="55" name="Rettangolo 54"/>
            <p:cNvSpPr/>
            <p:nvPr/>
          </p:nvSpPr>
          <p:spPr>
            <a:xfrm>
              <a:off x="530469" y="1413807"/>
              <a:ext cx="4057843" cy="1563081"/>
            </a:xfrm>
            <a:prstGeom prst="rect">
              <a:avLst/>
            </a:prstGeom>
            <a:noFill/>
          </p:spPr>
          <p:txBody>
            <a:bodyPr wrap="none" lIns="91440" tIns="45720" rIns="91440" bIns="45720">
              <a:spAutoFit/>
            </a:bodyPr>
            <a:lstStyle/>
            <a:p>
              <a:pPr>
                <a:defRPr/>
              </a:pPr>
              <a:r>
                <a:rPr lang="it-IT" sz="1600" kern="0" dirty="0" smtClean="0"/>
                <a:t>Analysis of the </a:t>
              </a:r>
              <a:r>
                <a:rPr lang="it-IT" sz="1600" kern="0" dirty="0" err="1" smtClean="0"/>
                <a:t>events</a:t>
              </a:r>
              <a:r>
                <a:rPr lang="it-IT" sz="1600" kern="0" dirty="0" smtClean="0"/>
                <a:t> with </a:t>
              </a:r>
              <a:r>
                <a:rPr lang="it-IT" sz="1600" kern="0" dirty="0" err="1" smtClean="0"/>
                <a:t>casualties</a:t>
              </a:r>
              <a:endParaRPr lang="it-IT" sz="1600" kern="0" dirty="0" smtClean="0"/>
            </a:p>
            <a:p>
              <a:pPr>
                <a:defRPr/>
              </a:pPr>
              <a:r>
                <a:rPr lang="it-IT" sz="1600" kern="0" dirty="0" err="1" smtClean="0"/>
                <a:t>hydrogeological</a:t>
              </a:r>
              <a:r>
                <a:rPr lang="it-IT" sz="1600" kern="0" dirty="0" smtClean="0"/>
                <a:t> and </a:t>
              </a:r>
              <a:r>
                <a:rPr lang="it-IT" sz="1600" kern="0" dirty="0" err="1" smtClean="0"/>
                <a:t>hydraulic</a:t>
              </a:r>
              <a:r>
                <a:rPr lang="it-IT" sz="1600" kern="0" dirty="0" smtClean="0"/>
                <a:t> </a:t>
              </a:r>
              <a:r>
                <a:rPr lang="it-IT" sz="1600" kern="0" dirty="0" err="1" smtClean="0"/>
                <a:t>events</a:t>
              </a:r>
              <a:endParaRPr lang="it-IT" sz="1600" kern="0" dirty="0" smtClean="0"/>
            </a:p>
            <a:p>
              <a:pPr>
                <a:defRPr/>
              </a:pPr>
              <a:r>
                <a:rPr lang="it-IT" sz="1600" kern="0" dirty="0"/>
                <a:t>i</a:t>
              </a:r>
              <a:r>
                <a:rPr lang="it-IT" sz="1600" kern="0" dirty="0" smtClean="0"/>
                <a:t>n the last </a:t>
              </a:r>
              <a:r>
                <a:rPr lang="it-IT" sz="1600" kern="0" dirty="0" err="1" smtClean="0"/>
                <a:t>years</a:t>
              </a:r>
              <a:endParaRPr lang="it-IT" sz="1600" kern="0" dirty="0" smtClean="0"/>
            </a:p>
            <a:p>
              <a:pPr>
                <a:defRPr/>
              </a:pPr>
              <a:r>
                <a:rPr lang="it-IT" sz="1600" kern="0" dirty="0" smtClean="0"/>
                <a:t>(</a:t>
              </a:r>
              <a:r>
                <a:rPr lang="it-IT" sz="1600" kern="0" dirty="0" err="1" smtClean="0"/>
                <a:t>Years</a:t>
              </a:r>
              <a:r>
                <a:rPr lang="it-IT" sz="1600" kern="0" dirty="0" smtClean="0"/>
                <a:t> 2009-2012, </a:t>
              </a:r>
              <a:r>
                <a:rPr lang="it-IT" sz="1600" kern="0" dirty="0" err="1" smtClean="0"/>
                <a:t>Sardinia</a:t>
              </a:r>
              <a:r>
                <a:rPr lang="it-IT" sz="1600" kern="0" dirty="0" smtClean="0"/>
                <a:t> 2013).</a:t>
              </a:r>
            </a:p>
          </p:txBody>
        </p:sp>
        <p:sp>
          <p:nvSpPr>
            <p:cNvPr id="56" name="CasellaDiTesto 55"/>
            <p:cNvSpPr txBox="1"/>
            <p:nvPr/>
          </p:nvSpPr>
          <p:spPr>
            <a:xfrm>
              <a:off x="649995" y="3051139"/>
              <a:ext cx="3448279" cy="1477328"/>
            </a:xfrm>
            <a:prstGeom prst="rect">
              <a:avLst/>
            </a:prstGeom>
            <a:noFill/>
          </p:spPr>
          <p:txBody>
            <a:bodyPr wrap="square" rtlCol="0">
              <a:spAutoFit/>
            </a:bodyPr>
            <a:lstStyle/>
            <a:p>
              <a:r>
                <a:rPr lang="it-IT" dirty="0" smtClean="0"/>
                <a:t>40 </a:t>
              </a:r>
              <a:r>
                <a:rPr lang="it-IT" dirty="0" err="1" smtClean="0"/>
                <a:t>events</a:t>
              </a:r>
              <a:endParaRPr lang="it-IT" dirty="0" smtClean="0"/>
            </a:p>
            <a:p>
              <a:endParaRPr lang="it-IT" dirty="0"/>
            </a:p>
            <a:p>
              <a:r>
                <a:rPr lang="it-IT" dirty="0" smtClean="0"/>
                <a:t>91 </a:t>
              </a:r>
              <a:r>
                <a:rPr lang="it-IT" dirty="0" err="1" smtClean="0"/>
                <a:t>casualties</a:t>
              </a:r>
              <a:endParaRPr lang="it-IT" dirty="0" smtClean="0"/>
            </a:p>
            <a:p>
              <a:endParaRPr lang="it-IT" dirty="0"/>
            </a:p>
            <a:p>
              <a:r>
                <a:rPr lang="it-IT" dirty="0" smtClean="0"/>
                <a:t>10 </a:t>
              </a:r>
              <a:r>
                <a:rPr lang="it-IT" dirty="0" err="1" smtClean="0"/>
                <a:t>scenarios</a:t>
              </a:r>
              <a:endParaRPr lang="it-IT" dirty="0"/>
            </a:p>
          </p:txBody>
        </p:sp>
        <p:grpSp>
          <p:nvGrpSpPr>
            <p:cNvPr id="57" name="Gruppo 56"/>
            <p:cNvGrpSpPr/>
            <p:nvPr/>
          </p:nvGrpSpPr>
          <p:grpSpPr>
            <a:xfrm>
              <a:off x="5031027" y="1339888"/>
              <a:ext cx="4681714" cy="5352435"/>
              <a:chOff x="4267200" y="1371600"/>
              <a:chExt cx="4681714" cy="5352435"/>
            </a:xfrm>
          </p:grpSpPr>
          <p:grpSp>
            <p:nvGrpSpPr>
              <p:cNvPr id="59" name="Gruppo 62"/>
              <p:cNvGrpSpPr/>
              <p:nvPr/>
            </p:nvGrpSpPr>
            <p:grpSpPr>
              <a:xfrm>
                <a:off x="4267200" y="1371600"/>
                <a:ext cx="4681714" cy="5352435"/>
                <a:chOff x="2267744" y="548680"/>
                <a:chExt cx="5328592" cy="6048672"/>
              </a:xfrm>
            </p:grpSpPr>
            <p:grpSp>
              <p:nvGrpSpPr>
                <p:cNvPr id="66" name="Gruppo 69"/>
                <p:cNvGrpSpPr/>
                <p:nvPr/>
              </p:nvGrpSpPr>
              <p:grpSpPr>
                <a:xfrm>
                  <a:off x="2267744" y="548680"/>
                  <a:ext cx="5328592" cy="6048672"/>
                  <a:chOff x="2051720" y="548680"/>
                  <a:chExt cx="5184576" cy="5936537"/>
                </a:xfrm>
              </p:grpSpPr>
              <p:pic>
                <p:nvPicPr>
                  <p:cNvPr id="68" name="Picture 2" descr="C:\Documents and Settings\Santina\Desktop\italia-muta-regioni-262x3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548680"/>
                    <a:ext cx="5184576" cy="5936537"/>
                  </a:xfrm>
                  <a:prstGeom prst="rect">
                    <a:avLst/>
                  </a:prstGeom>
                  <a:noFill/>
                  <a:extLst>
                    <a:ext uri="{909E8E84-426E-40DD-AFC4-6F175D3DCCD1}">
                      <a14:hiddenFill xmlns:a14="http://schemas.microsoft.com/office/drawing/2010/main">
                        <a:solidFill>
                          <a:srgbClr val="FFFFFF"/>
                        </a:solidFill>
                      </a14:hiddenFill>
                    </a:ext>
                  </a:extLst>
                </p:spPr>
              </p:pic>
              <p:sp>
                <p:nvSpPr>
                  <p:cNvPr id="69" name="Connettore 68"/>
                  <p:cNvSpPr/>
                  <p:nvPr/>
                </p:nvSpPr>
                <p:spPr>
                  <a:xfrm>
                    <a:off x="4241676" y="1052736"/>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0" name="Connettore 69"/>
                  <p:cNvSpPr/>
                  <p:nvPr/>
                </p:nvSpPr>
                <p:spPr>
                  <a:xfrm>
                    <a:off x="3131840" y="1224786"/>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1" name="Connettore 70"/>
                  <p:cNvSpPr/>
                  <p:nvPr/>
                </p:nvSpPr>
                <p:spPr>
                  <a:xfrm>
                    <a:off x="4745732" y="98072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2" name="Connettore 71"/>
                  <p:cNvSpPr/>
                  <p:nvPr/>
                </p:nvSpPr>
                <p:spPr>
                  <a:xfrm>
                    <a:off x="5681836" y="3529042"/>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3" name="Connettore 72"/>
                  <p:cNvSpPr/>
                  <p:nvPr/>
                </p:nvSpPr>
                <p:spPr>
                  <a:xfrm>
                    <a:off x="3089548" y="3961090"/>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4" name="Connettore 73"/>
                  <p:cNvSpPr/>
                  <p:nvPr/>
                </p:nvSpPr>
                <p:spPr>
                  <a:xfrm>
                    <a:off x="5508104" y="350100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5" name="Connettore 74"/>
                  <p:cNvSpPr/>
                  <p:nvPr/>
                </p:nvSpPr>
                <p:spPr>
                  <a:xfrm>
                    <a:off x="2555776" y="2276872"/>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6" name="Connettore 75"/>
                  <p:cNvSpPr/>
                  <p:nvPr/>
                </p:nvSpPr>
                <p:spPr>
                  <a:xfrm>
                    <a:off x="2627784" y="4897194"/>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7" name="Connettore 76"/>
                  <p:cNvSpPr/>
                  <p:nvPr/>
                </p:nvSpPr>
                <p:spPr>
                  <a:xfrm>
                    <a:off x="5249788" y="4149080"/>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8" name="Connettore 77"/>
                  <p:cNvSpPr/>
                  <p:nvPr/>
                </p:nvSpPr>
                <p:spPr>
                  <a:xfrm>
                    <a:off x="2987824" y="206084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79" name="Connettore 78"/>
                  <p:cNvSpPr/>
                  <p:nvPr/>
                </p:nvSpPr>
                <p:spPr>
                  <a:xfrm>
                    <a:off x="3809628" y="242088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80" name="Connettore 79"/>
                  <p:cNvSpPr/>
                  <p:nvPr/>
                </p:nvSpPr>
                <p:spPr>
                  <a:xfrm>
                    <a:off x="3419872" y="223289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dirty="0">
                      <a:ln>
                        <a:noFill/>
                      </a:ln>
                      <a:solidFill>
                        <a:sysClr val="window" lastClr="FFFFFF"/>
                      </a:solidFill>
                      <a:effectLst/>
                      <a:uLnTx/>
                      <a:uFillTx/>
                    </a:endParaRPr>
                  </a:p>
                </p:txBody>
              </p:sp>
              <p:sp>
                <p:nvSpPr>
                  <p:cNvPr id="81" name="Connettore 80"/>
                  <p:cNvSpPr/>
                  <p:nvPr/>
                </p:nvSpPr>
                <p:spPr>
                  <a:xfrm>
                    <a:off x="5796136" y="5185226"/>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82" name="Connettore 81"/>
                  <p:cNvSpPr/>
                  <p:nvPr/>
                </p:nvSpPr>
                <p:spPr>
                  <a:xfrm>
                    <a:off x="4283968" y="2736954"/>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83" name="Connettore 82"/>
                  <p:cNvSpPr/>
                  <p:nvPr/>
                </p:nvSpPr>
                <p:spPr>
                  <a:xfrm>
                    <a:off x="5033764" y="602128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84" name="Connettore 83"/>
                  <p:cNvSpPr/>
                  <p:nvPr/>
                </p:nvSpPr>
                <p:spPr>
                  <a:xfrm>
                    <a:off x="5186164" y="5517232"/>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85" name="Connettore 84"/>
                  <p:cNvSpPr/>
                  <p:nvPr/>
                </p:nvSpPr>
                <p:spPr>
                  <a:xfrm>
                    <a:off x="5652120" y="5517232"/>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86" name="Connettore 85"/>
                  <p:cNvSpPr/>
                  <p:nvPr/>
                </p:nvSpPr>
                <p:spPr>
                  <a:xfrm>
                    <a:off x="4788024" y="2708920"/>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87" name="Connettore 86"/>
                  <p:cNvSpPr/>
                  <p:nvPr/>
                </p:nvSpPr>
                <p:spPr>
                  <a:xfrm>
                    <a:off x="4283968" y="223289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88" name="Connettore 87"/>
                  <p:cNvSpPr/>
                  <p:nvPr/>
                </p:nvSpPr>
                <p:spPr>
                  <a:xfrm>
                    <a:off x="5465812" y="5617274"/>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89" name="Connettore 88"/>
                  <p:cNvSpPr/>
                  <p:nvPr/>
                </p:nvSpPr>
                <p:spPr>
                  <a:xfrm>
                    <a:off x="4241676" y="3284984"/>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0" name="Connettore 89"/>
                  <p:cNvSpPr/>
                  <p:nvPr/>
                </p:nvSpPr>
                <p:spPr>
                  <a:xfrm>
                    <a:off x="3089548" y="170080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1" name="Connettore 90"/>
                  <p:cNvSpPr/>
                  <p:nvPr/>
                </p:nvSpPr>
                <p:spPr>
                  <a:xfrm>
                    <a:off x="3419872" y="1916832"/>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2" name="Connettore 91"/>
                  <p:cNvSpPr/>
                  <p:nvPr/>
                </p:nvSpPr>
                <p:spPr>
                  <a:xfrm>
                    <a:off x="4427984" y="3429000"/>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3" name="Connettore 92"/>
                  <p:cNvSpPr/>
                  <p:nvPr/>
                </p:nvSpPr>
                <p:spPr>
                  <a:xfrm>
                    <a:off x="5033764" y="3961090"/>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4" name="Connettore 93"/>
                  <p:cNvSpPr/>
                  <p:nvPr/>
                </p:nvSpPr>
                <p:spPr>
                  <a:xfrm>
                    <a:off x="3305572" y="2204864"/>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5" name="Connettore 94"/>
                  <p:cNvSpPr/>
                  <p:nvPr/>
                </p:nvSpPr>
                <p:spPr>
                  <a:xfrm>
                    <a:off x="3377580" y="2088882"/>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6" name="Connettore 95"/>
                  <p:cNvSpPr/>
                  <p:nvPr/>
                </p:nvSpPr>
                <p:spPr>
                  <a:xfrm>
                    <a:off x="2843808" y="206084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7" name="Connettore 96"/>
                  <p:cNvSpPr/>
                  <p:nvPr/>
                </p:nvSpPr>
                <p:spPr>
                  <a:xfrm>
                    <a:off x="5969868" y="4177114"/>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8" name="Connettore 97"/>
                  <p:cNvSpPr/>
                  <p:nvPr/>
                </p:nvSpPr>
                <p:spPr>
                  <a:xfrm>
                    <a:off x="3449588" y="295297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99" name="Connettore 98"/>
                  <p:cNvSpPr/>
                  <p:nvPr/>
                </p:nvSpPr>
                <p:spPr>
                  <a:xfrm>
                    <a:off x="6084168" y="5013176"/>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100" name="Connettore 99"/>
                  <p:cNvSpPr/>
                  <p:nvPr/>
                </p:nvSpPr>
                <p:spPr>
                  <a:xfrm>
                    <a:off x="5537820" y="5373216"/>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101" name="Connettore 100"/>
                  <p:cNvSpPr/>
                  <p:nvPr/>
                </p:nvSpPr>
                <p:spPr>
                  <a:xfrm>
                    <a:off x="5393804" y="602128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102" name="Connettore 101"/>
                  <p:cNvSpPr/>
                  <p:nvPr/>
                </p:nvSpPr>
                <p:spPr>
                  <a:xfrm>
                    <a:off x="3953644" y="720730"/>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103" name="Connettore 102"/>
                  <p:cNvSpPr/>
                  <p:nvPr/>
                </p:nvSpPr>
                <p:spPr>
                  <a:xfrm>
                    <a:off x="4817740" y="3789040"/>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104" name="Connettore 103"/>
                  <p:cNvSpPr/>
                  <p:nvPr/>
                </p:nvSpPr>
                <p:spPr>
                  <a:xfrm>
                    <a:off x="3923928" y="314096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105" name="Connettore 104"/>
                  <p:cNvSpPr/>
                  <p:nvPr/>
                </p:nvSpPr>
                <p:spPr>
                  <a:xfrm>
                    <a:off x="3491880" y="2420888"/>
                    <a:ext cx="114300" cy="115982"/>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grpSp>
            <p:sp>
              <p:nvSpPr>
                <p:cNvPr id="67" name="Connettore 66"/>
                <p:cNvSpPr/>
                <p:nvPr/>
              </p:nvSpPr>
              <p:spPr>
                <a:xfrm>
                  <a:off x="5220072" y="2996952"/>
                  <a:ext cx="117475" cy="118173"/>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dirty="0">
                    <a:ln>
                      <a:noFill/>
                    </a:ln>
                    <a:solidFill>
                      <a:sysClr val="window" lastClr="FFFFFF"/>
                    </a:solidFill>
                    <a:effectLst/>
                    <a:uLnTx/>
                    <a:uFillTx/>
                  </a:endParaRPr>
                </a:p>
              </p:txBody>
            </p:sp>
          </p:grpSp>
          <p:grpSp>
            <p:nvGrpSpPr>
              <p:cNvPr id="60" name="Gruppo 63"/>
              <p:cNvGrpSpPr/>
              <p:nvPr/>
            </p:nvGrpSpPr>
            <p:grpSpPr>
              <a:xfrm>
                <a:off x="4419600" y="6076890"/>
                <a:ext cx="1825148" cy="400110"/>
                <a:chOff x="4419600" y="6076890"/>
                <a:chExt cx="1825148" cy="400110"/>
              </a:xfrm>
            </p:grpSpPr>
            <p:sp>
              <p:nvSpPr>
                <p:cNvPr id="64" name="CasellaDiTesto 63"/>
                <p:cNvSpPr txBox="1"/>
                <p:nvPr/>
              </p:nvSpPr>
              <p:spPr>
                <a:xfrm>
                  <a:off x="4419600" y="6076890"/>
                  <a:ext cx="1825148"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000" b="0" i="0" u="none" strike="noStrike" kern="0" cap="none" spc="0" normalizeH="0" baseline="0" noProof="0" dirty="0" smtClean="0">
                      <a:ln>
                        <a:noFill/>
                      </a:ln>
                      <a:solidFill>
                        <a:sysClr val="windowText" lastClr="000000"/>
                      </a:solidFill>
                      <a:effectLst/>
                      <a:uLnTx/>
                      <a:uFillTx/>
                    </a:rPr>
                    <a:t>Finite </a:t>
                  </a:r>
                  <a:r>
                    <a:rPr kumimoji="0" lang="it-IT" sz="1000" b="0" i="0" u="none" strike="noStrike" kern="0" cap="none" spc="0" normalizeH="0" baseline="0" noProof="0" dirty="0" err="1" smtClean="0">
                      <a:ln>
                        <a:noFill/>
                      </a:ln>
                      <a:solidFill>
                        <a:sysClr val="windowText" lastClr="000000"/>
                      </a:solidFill>
                      <a:effectLst/>
                      <a:uLnTx/>
                      <a:uFillTx/>
                    </a:rPr>
                    <a:t>events</a:t>
                  </a:r>
                  <a:endParaRPr kumimoji="0" lang="it-IT" sz="10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it-IT" sz="1000" b="0" i="0" u="none" strike="noStrike" kern="0" cap="none" spc="0" normalizeH="0" baseline="0" noProof="0" dirty="0" err="1" smtClean="0">
                      <a:ln>
                        <a:noFill/>
                      </a:ln>
                      <a:solidFill>
                        <a:sysClr val="windowText" lastClr="000000"/>
                      </a:solidFill>
                      <a:effectLst/>
                      <a:uLnTx/>
                      <a:uFillTx/>
                    </a:rPr>
                    <a:t>Widespread</a:t>
                  </a:r>
                  <a:r>
                    <a:rPr kumimoji="0" lang="it-IT" sz="1000" b="0" i="0" u="none" strike="noStrike" kern="0" cap="none" spc="0" normalizeH="0" baseline="0" noProof="0" dirty="0" smtClean="0">
                      <a:ln>
                        <a:noFill/>
                      </a:ln>
                      <a:solidFill>
                        <a:sysClr val="windowText" lastClr="000000"/>
                      </a:solidFill>
                      <a:effectLst/>
                      <a:uLnTx/>
                      <a:uFillTx/>
                    </a:rPr>
                    <a:t> </a:t>
                  </a:r>
                  <a:r>
                    <a:rPr kumimoji="0" lang="it-IT" sz="1000" b="0" i="0" u="none" strike="noStrike" kern="0" cap="none" spc="0" normalizeH="0" baseline="0" noProof="0" dirty="0" err="1" smtClean="0">
                      <a:ln>
                        <a:noFill/>
                      </a:ln>
                      <a:solidFill>
                        <a:sysClr val="windowText" lastClr="000000"/>
                      </a:solidFill>
                      <a:effectLst/>
                      <a:uLnTx/>
                      <a:uFillTx/>
                    </a:rPr>
                    <a:t>events</a:t>
                  </a:r>
                  <a:endParaRPr kumimoji="0" lang="it-IT" sz="1000" b="0" i="0" u="none" strike="noStrike" kern="0" cap="none" spc="0" normalizeH="0" baseline="0" noProof="0" dirty="0">
                    <a:ln>
                      <a:noFill/>
                    </a:ln>
                    <a:solidFill>
                      <a:sysClr val="windowText" lastClr="000000"/>
                    </a:solidFill>
                    <a:effectLst/>
                    <a:uLnTx/>
                    <a:uFillTx/>
                  </a:endParaRPr>
                </a:p>
              </p:txBody>
            </p:sp>
            <p:sp>
              <p:nvSpPr>
                <p:cNvPr id="65" name="Connettore 64"/>
                <p:cNvSpPr/>
                <p:nvPr/>
              </p:nvSpPr>
              <p:spPr>
                <a:xfrm>
                  <a:off x="5887211" y="6143830"/>
                  <a:ext cx="103214" cy="104570"/>
                </a:xfrm>
                <a:prstGeom prst="flowChartConnector">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grpSp>
          <p:sp>
            <p:nvSpPr>
              <p:cNvPr id="61" name="Stella a 5 punte 60"/>
              <p:cNvSpPr/>
              <p:nvPr/>
            </p:nvSpPr>
            <p:spPr>
              <a:xfrm>
                <a:off x="6091519" y="2209800"/>
                <a:ext cx="156881" cy="124369"/>
              </a:xfrm>
              <a:prstGeom prst="star5">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62" name="Stella a 5 punte 61"/>
              <p:cNvSpPr/>
              <p:nvPr/>
            </p:nvSpPr>
            <p:spPr>
              <a:xfrm>
                <a:off x="5024719" y="4648200"/>
                <a:ext cx="156881" cy="124369"/>
              </a:xfrm>
              <a:prstGeom prst="star5">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sp>
            <p:nvSpPr>
              <p:cNvPr id="63" name="Stella a 5 punte 62"/>
              <p:cNvSpPr/>
              <p:nvPr/>
            </p:nvSpPr>
            <p:spPr>
              <a:xfrm>
                <a:off x="5873996" y="6310584"/>
                <a:ext cx="156881" cy="124369"/>
              </a:xfrm>
              <a:prstGeom prst="star5">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 lastClr="FFFFFF"/>
                  </a:solidFill>
                  <a:effectLst/>
                  <a:uLnTx/>
                  <a:uFillTx/>
                </a:endParaRPr>
              </a:p>
            </p:txBody>
          </p:sp>
        </p:grpSp>
        <p:sp>
          <p:nvSpPr>
            <p:cNvPr id="58" name="CasellaDiTesto 57"/>
            <p:cNvSpPr txBox="1"/>
            <p:nvPr/>
          </p:nvSpPr>
          <p:spPr>
            <a:xfrm>
              <a:off x="704762" y="5410657"/>
              <a:ext cx="3929348" cy="246220"/>
            </a:xfrm>
            <a:prstGeom prst="rect">
              <a:avLst/>
            </a:prstGeom>
            <a:noFill/>
          </p:spPr>
          <p:txBody>
            <a:bodyPr wrap="square" rtlCol="0">
              <a:spAutoFit/>
            </a:bodyPr>
            <a:lstStyle/>
            <a:p>
              <a:r>
                <a:rPr lang="it-IT" sz="1000" dirty="0" smtClean="0"/>
                <a:t>Source: </a:t>
              </a:r>
              <a:r>
                <a:rPr lang="it-IT" sz="1000" dirty="0" err="1" smtClean="0"/>
                <a:t>CAMILab</a:t>
              </a:r>
              <a:r>
                <a:rPr lang="it-IT" sz="1000" dirty="0" smtClean="0"/>
                <a:t> (</a:t>
              </a:r>
              <a:r>
                <a:rPr lang="it-IT" sz="1000" dirty="0" err="1" smtClean="0"/>
                <a:t>University</a:t>
              </a:r>
              <a:r>
                <a:rPr lang="it-IT" sz="1000" dirty="0" smtClean="0"/>
                <a:t> of Calabria – </a:t>
              </a:r>
              <a:r>
                <a:rPr lang="it-IT" sz="1000" dirty="0" err="1" smtClean="0"/>
                <a:t>Faculty</a:t>
              </a:r>
              <a:r>
                <a:rPr lang="it-IT" sz="1000" dirty="0" smtClean="0"/>
                <a:t> of </a:t>
              </a:r>
              <a:r>
                <a:rPr lang="it-IT" sz="1000" dirty="0" err="1" smtClean="0"/>
                <a:t>Engineering</a:t>
              </a:r>
              <a:r>
                <a:rPr lang="it-IT" sz="1000" dirty="0" smtClean="0"/>
                <a:t>).</a:t>
              </a:r>
              <a:endParaRPr lang="it-IT" sz="1000" dirty="0"/>
            </a:p>
          </p:txBody>
        </p:sp>
      </p:grpSp>
      <p:sp>
        <p:nvSpPr>
          <p:cNvPr id="107" name="CasellaDiTesto 106"/>
          <p:cNvSpPr txBox="1"/>
          <p:nvPr/>
        </p:nvSpPr>
        <p:spPr>
          <a:xfrm>
            <a:off x="671424" y="2087270"/>
            <a:ext cx="7789008" cy="461665"/>
          </a:xfrm>
          <a:prstGeom prst="rect">
            <a:avLst/>
          </a:prstGeom>
          <a:noFill/>
        </p:spPr>
        <p:txBody>
          <a:bodyPr wrap="square" rtlCol="0">
            <a:spAutoFit/>
          </a:bodyPr>
          <a:lstStyle/>
          <a:p>
            <a:pPr algn="ctr"/>
            <a:r>
              <a:rPr lang="it-IT" sz="2400" b="1" dirty="0" smtClean="0"/>
              <a:t>Analysis of the </a:t>
            </a:r>
            <a:r>
              <a:rPr lang="it-IT" sz="2400" b="1" dirty="0" err="1" smtClean="0"/>
              <a:t>hydrogeological</a:t>
            </a:r>
            <a:r>
              <a:rPr lang="it-IT" sz="2400" b="1" dirty="0" smtClean="0"/>
              <a:t> </a:t>
            </a:r>
            <a:r>
              <a:rPr lang="it-IT" sz="2400" b="1" dirty="0" err="1" smtClean="0"/>
              <a:t>events</a:t>
            </a:r>
            <a:endParaRPr lang="it-IT" sz="2400" b="1" dirty="0"/>
          </a:p>
        </p:txBody>
      </p:sp>
    </p:spTree>
    <p:extLst>
      <p:ext uri="{BB962C8B-B14F-4D97-AF65-F5344CB8AC3E}">
        <p14:creationId xmlns:p14="http://schemas.microsoft.com/office/powerpoint/2010/main" val="12192672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1720" y="2825541"/>
            <a:ext cx="5208239" cy="3771811"/>
          </a:xfrm>
          <a:prstGeom prst="rect">
            <a:avLst/>
          </a:prstGeom>
        </p:spPr>
      </p:pic>
      <p:sp>
        <p:nvSpPr>
          <p:cNvPr id="4" name="CasellaDiTesto 3"/>
          <p:cNvSpPr txBox="1"/>
          <p:nvPr/>
        </p:nvSpPr>
        <p:spPr>
          <a:xfrm>
            <a:off x="2051720" y="6555036"/>
            <a:ext cx="3929348" cy="230832"/>
          </a:xfrm>
          <a:prstGeom prst="rect">
            <a:avLst/>
          </a:prstGeom>
          <a:noFill/>
        </p:spPr>
        <p:txBody>
          <a:bodyPr wrap="square" rtlCol="0">
            <a:spAutoFit/>
          </a:bodyPr>
          <a:lstStyle/>
          <a:p>
            <a:r>
              <a:rPr lang="it-IT" sz="900" dirty="0" smtClean="0"/>
              <a:t>Source: </a:t>
            </a:r>
            <a:r>
              <a:rPr lang="it-IT" sz="900" dirty="0" err="1" smtClean="0"/>
              <a:t>CAMILab</a:t>
            </a:r>
            <a:r>
              <a:rPr lang="it-IT" sz="900" dirty="0" smtClean="0"/>
              <a:t> (</a:t>
            </a:r>
            <a:r>
              <a:rPr lang="it-IT" sz="900" dirty="0" err="1" smtClean="0"/>
              <a:t>University</a:t>
            </a:r>
            <a:r>
              <a:rPr lang="it-IT" sz="900" dirty="0" smtClean="0"/>
              <a:t> of Calabria – </a:t>
            </a:r>
            <a:r>
              <a:rPr lang="it-IT" sz="900" dirty="0" err="1" smtClean="0"/>
              <a:t>Faculty</a:t>
            </a:r>
            <a:r>
              <a:rPr lang="it-IT" sz="900" dirty="0" smtClean="0"/>
              <a:t> of </a:t>
            </a:r>
            <a:r>
              <a:rPr lang="it-IT" sz="900" dirty="0" err="1" smtClean="0"/>
              <a:t>Engineering</a:t>
            </a:r>
            <a:r>
              <a:rPr lang="it-IT" sz="900" dirty="0" smtClean="0"/>
              <a:t>).</a:t>
            </a:r>
            <a:endParaRPr lang="it-IT" sz="900" dirty="0"/>
          </a:p>
        </p:txBody>
      </p:sp>
      <p:sp>
        <p:nvSpPr>
          <p:cNvPr id="7" name="CasellaDiTesto 6"/>
          <p:cNvSpPr txBox="1"/>
          <p:nvPr/>
        </p:nvSpPr>
        <p:spPr>
          <a:xfrm>
            <a:off x="2051720" y="2132856"/>
            <a:ext cx="5208239" cy="461665"/>
          </a:xfrm>
          <a:prstGeom prst="rect">
            <a:avLst/>
          </a:prstGeom>
          <a:noFill/>
        </p:spPr>
        <p:txBody>
          <a:bodyPr wrap="square" rtlCol="0">
            <a:spAutoFit/>
          </a:bodyPr>
          <a:lstStyle/>
          <a:p>
            <a:pPr algn="ctr"/>
            <a:r>
              <a:rPr lang="it-IT" sz="2400" b="1" dirty="0" smtClean="0"/>
              <a:t>People </a:t>
            </a:r>
            <a:r>
              <a:rPr lang="it-IT" sz="2400" b="1" dirty="0" err="1" smtClean="0"/>
              <a:t>risk</a:t>
            </a:r>
            <a:r>
              <a:rPr lang="it-IT" sz="2400" b="1" dirty="0" smtClean="0"/>
              <a:t> </a:t>
            </a:r>
            <a:r>
              <a:rPr lang="it-IT" sz="2400" b="1" dirty="0" err="1" smtClean="0"/>
              <a:t>scenarios</a:t>
            </a:r>
            <a:endParaRPr lang="it-IT" sz="2400" b="1" dirty="0"/>
          </a:p>
        </p:txBody>
      </p:sp>
    </p:spTree>
    <p:extLst>
      <p:ext uri="{BB962C8B-B14F-4D97-AF65-F5344CB8AC3E}">
        <p14:creationId xmlns:p14="http://schemas.microsoft.com/office/powerpoint/2010/main" val="13280379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528810" y="2460952"/>
            <a:ext cx="8306718" cy="3077766"/>
          </a:xfrm>
          <a:prstGeom prst="rect">
            <a:avLst/>
          </a:prstGeom>
          <a:noFill/>
        </p:spPr>
        <p:txBody>
          <a:bodyPr wrap="square" rtlCol="0">
            <a:spAutoFit/>
          </a:bodyPr>
          <a:lstStyle/>
          <a:p>
            <a:pPr marL="285750" indent="-285750">
              <a:buFont typeface="Arial" panose="020B0604020202020204" pitchFamily="34" charset="0"/>
              <a:buChar char="•"/>
            </a:pPr>
            <a:r>
              <a:rPr lang="it-IT" sz="1600" dirty="0" err="1"/>
              <a:t>Despite</a:t>
            </a:r>
            <a:r>
              <a:rPr lang="it-IT" sz="1600" dirty="0"/>
              <a:t> </a:t>
            </a:r>
            <a:r>
              <a:rPr lang="it-IT" sz="1600" dirty="0" err="1"/>
              <a:t>huge</a:t>
            </a:r>
            <a:r>
              <a:rPr lang="it-IT" sz="1600" dirty="0"/>
              <a:t> </a:t>
            </a:r>
            <a:r>
              <a:rPr lang="it-IT" sz="1600" dirty="0" err="1"/>
              <a:t>improvements</a:t>
            </a:r>
            <a:r>
              <a:rPr lang="it-IT" sz="1600" dirty="0"/>
              <a:t> of </a:t>
            </a:r>
            <a:r>
              <a:rPr lang="it-IT" sz="1600" dirty="0" err="1"/>
              <a:t>monitoring</a:t>
            </a:r>
            <a:r>
              <a:rPr lang="it-IT" sz="1600" dirty="0"/>
              <a:t> </a:t>
            </a:r>
            <a:r>
              <a:rPr lang="it-IT" sz="1600" dirty="0" err="1"/>
              <a:t>tecniques</a:t>
            </a:r>
            <a:r>
              <a:rPr lang="it-IT" sz="1600" dirty="0"/>
              <a:t> and the large </a:t>
            </a:r>
            <a:r>
              <a:rPr lang="it-IT" sz="1600" dirty="0" err="1"/>
              <a:t>availability</a:t>
            </a:r>
            <a:r>
              <a:rPr lang="it-IT" sz="1600" dirty="0"/>
              <a:t> of data and information </a:t>
            </a:r>
            <a:r>
              <a:rPr lang="it-IT" sz="1600" dirty="0" err="1"/>
              <a:t>about</a:t>
            </a:r>
            <a:r>
              <a:rPr lang="it-IT" sz="1600" dirty="0"/>
              <a:t> </a:t>
            </a:r>
            <a:r>
              <a:rPr lang="it-IT" sz="1600" dirty="0" err="1"/>
              <a:t>event</a:t>
            </a:r>
            <a:r>
              <a:rPr lang="it-IT" sz="1600" dirty="0"/>
              <a:t> and </a:t>
            </a:r>
            <a:r>
              <a:rPr lang="it-IT" sz="1600" dirty="0" err="1"/>
              <a:t>risk</a:t>
            </a:r>
            <a:r>
              <a:rPr lang="it-IT" sz="1600" dirty="0"/>
              <a:t> </a:t>
            </a:r>
            <a:r>
              <a:rPr lang="it-IT" sz="1600" dirty="0" err="1"/>
              <a:t>scenarios</a:t>
            </a:r>
            <a:r>
              <a:rPr lang="it-IT" sz="1600" dirty="0"/>
              <a:t>, </a:t>
            </a:r>
            <a:r>
              <a:rPr lang="it-IT" sz="1600" dirty="0" err="1"/>
              <a:t>floods</a:t>
            </a:r>
            <a:r>
              <a:rPr lang="it-IT" sz="1600" dirty="0"/>
              <a:t> and </a:t>
            </a:r>
            <a:r>
              <a:rPr lang="it-IT" sz="1600" dirty="0" err="1"/>
              <a:t>landslides</a:t>
            </a:r>
            <a:r>
              <a:rPr lang="it-IT" sz="1600" dirty="0"/>
              <a:t> continue to be </a:t>
            </a:r>
            <a:r>
              <a:rPr lang="it-IT" sz="1600" dirty="0" err="1"/>
              <a:t>characterized</a:t>
            </a:r>
            <a:r>
              <a:rPr lang="it-IT" sz="1600" dirty="0"/>
              <a:t> by </a:t>
            </a:r>
            <a:r>
              <a:rPr lang="it-IT" sz="1600" dirty="0" err="1"/>
              <a:t>heavy</a:t>
            </a:r>
            <a:r>
              <a:rPr lang="it-IT" sz="1600" dirty="0"/>
              <a:t> </a:t>
            </a:r>
            <a:r>
              <a:rPr lang="it-IT" sz="1600" dirty="0" err="1"/>
              <a:t>casualties</a:t>
            </a:r>
            <a:r>
              <a:rPr lang="it-IT" sz="1600" dirty="0"/>
              <a:t> and </a:t>
            </a:r>
            <a:r>
              <a:rPr lang="it-IT" sz="1600" dirty="0" err="1"/>
              <a:t>heavy</a:t>
            </a:r>
            <a:r>
              <a:rPr lang="it-IT" sz="1600" dirty="0"/>
              <a:t> </a:t>
            </a:r>
            <a:r>
              <a:rPr lang="it-IT" sz="1600" dirty="0" err="1"/>
              <a:t>damages</a:t>
            </a:r>
            <a:r>
              <a:rPr lang="it-IT" sz="1600" dirty="0"/>
              <a:t>;</a:t>
            </a:r>
          </a:p>
          <a:p>
            <a:pPr marL="285750" indent="-285750">
              <a:buFont typeface="Arial" panose="020B0604020202020204" pitchFamily="34" charset="0"/>
              <a:buChar char="•"/>
            </a:pPr>
            <a:r>
              <a:rPr lang="it-IT" sz="1600" dirty="0" err="1" smtClean="0"/>
              <a:t>Hydrogeological</a:t>
            </a:r>
            <a:r>
              <a:rPr lang="it-IT" sz="1600" dirty="0" smtClean="0"/>
              <a:t> and </a:t>
            </a:r>
            <a:r>
              <a:rPr lang="it-IT" sz="1600" dirty="0" err="1" smtClean="0"/>
              <a:t>hydraulic</a:t>
            </a:r>
            <a:r>
              <a:rPr lang="it-IT" sz="1600" dirty="0" smtClean="0"/>
              <a:t> </a:t>
            </a:r>
            <a:r>
              <a:rPr lang="it-IT" sz="1600" dirty="0" err="1" smtClean="0"/>
              <a:t>risk</a:t>
            </a:r>
            <a:r>
              <a:rPr lang="it-IT" sz="1600" dirty="0" smtClean="0"/>
              <a:t> </a:t>
            </a:r>
            <a:r>
              <a:rPr lang="it-IT" sz="1600" dirty="0" err="1" smtClean="0"/>
              <a:t>is</a:t>
            </a:r>
            <a:r>
              <a:rPr lang="it-IT" sz="1600" dirty="0" smtClean="0"/>
              <a:t> </a:t>
            </a:r>
            <a:r>
              <a:rPr lang="it-IT" sz="1600" dirty="0" err="1" smtClean="0"/>
              <a:t>not</a:t>
            </a:r>
            <a:r>
              <a:rPr lang="it-IT" sz="1600" dirty="0" smtClean="0"/>
              <a:t> </a:t>
            </a:r>
            <a:r>
              <a:rPr lang="it-IT" sz="1600" dirty="0" err="1" smtClean="0"/>
              <a:t>only</a:t>
            </a:r>
            <a:r>
              <a:rPr lang="it-IT" sz="1600" dirty="0" smtClean="0"/>
              <a:t> a </a:t>
            </a:r>
            <a:r>
              <a:rPr lang="it-IT" sz="1600" dirty="0" err="1" smtClean="0"/>
              <a:t>natural</a:t>
            </a:r>
            <a:r>
              <a:rPr lang="it-IT" sz="1600" dirty="0" smtClean="0"/>
              <a:t> </a:t>
            </a:r>
            <a:r>
              <a:rPr lang="it-IT" sz="1600" dirty="0" err="1" smtClean="0"/>
              <a:t>one</a:t>
            </a:r>
            <a:r>
              <a:rPr lang="it-IT" sz="1600" dirty="0" smtClean="0"/>
              <a:t>, </a:t>
            </a:r>
            <a:r>
              <a:rPr lang="it-IT" sz="1600" dirty="0" err="1" smtClean="0"/>
              <a:t>but</a:t>
            </a:r>
            <a:r>
              <a:rPr lang="it-IT" sz="1600" dirty="0" smtClean="0"/>
              <a:t> </a:t>
            </a:r>
            <a:r>
              <a:rPr lang="it-IT" sz="1600" dirty="0" err="1" smtClean="0"/>
              <a:t>is</a:t>
            </a:r>
            <a:r>
              <a:rPr lang="it-IT" sz="1600" dirty="0" smtClean="0"/>
              <a:t> </a:t>
            </a:r>
            <a:r>
              <a:rPr lang="it-IT" sz="1600" dirty="0" err="1" smtClean="0"/>
              <a:t>also</a:t>
            </a:r>
            <a:r>
              <a:rPr lang="it-IT" sz="1600" dirty="0" smtClean="0"/>
              <a:t> a «human-</a:t>
            </a:r>
            <a:r>
              <a:rPr lang="it-IT" sz="1600" dirty="0" err="1" smtClean="0"/>
              <a:t>induced</a:t>
            </a:r>
            <a:r>
              <a:rPr lang="it-IT" sz="1600" dirty="0" smtClean="0"/>
              <a:t> </a:t>
            </a:r>
            <a:r>
              <a:rPr lang="it-IT" sz="1600" dirty="0" err="1" smtClean="0"/>
              <a:t>risk</a:t>
            </a:r>
            <a:r>
              <a:rPr lang="it-IT" sz="1600" dirty="0" smtClean="0"/>
              <a:t>». Social </a:t>
            </a:r>
            <a:r>
              <a:rPr lang="it-IT" sz="1600" dirty="0" err="1" smtClean="0"/>
              <a:t>processes</a:t>
            </a:r>
            <a:r>
              <a:rPr lang="it-IT" sz="1600" dirty="0" smtClean="0"/>
              <a:t> are </a:t>
            </a:r>
            <a:r>
              <a:rPr lang="it-IT" sz="1600" dirty="0" err="1" smtClean="0"/>
              <a:t>not</a:t>
            </a:r>
            <a:r>
              <a:rPr lang="it-IT" sz="1600" dirty="0" smtClean="0"/>
              <a:t> </a:t>
            </a:r>
            <a:r>
              <a:rPr lang="it-IT" sz="1600" dirty="0" err="1" smtClean="0"/>
              <a:t>negligible</a:t>
            </a:r>
            <a:r>
              <a:rPr lang="it-IT" sz="1600" dirty="0" smtClean="0"/>
              <a:t> in </a:t>
            </a:r>
            <a:r>
              <a:rPr lang="it-IT" sz="1600" dirty="0" err="1" smtClean="0"/>
              <a:t>risk</a:t>
            </a:r>
            <a:r>
              <a:rPr lang="it-IT" sz="1600" dirty="0" smtClean="0"/>
              <a:t> </a:t>
            </a:r>
            <a:r>
              <a:rPr lang="it-IT" sz="1600" dirty="0" err="1" smtClean="0"/>
              <a:t>hydrogeological</a:t>
            </a:r>
            <a:r>
              <a:rPr lang="it-IT" sz="1600" dirty="0" smtClean="0"/>
              <a:t> </a:t>
            </a:r>
            <a:r>
              <a:rPr lang="it-IT" sz="1600" dirty="0" err="1" smtClean="0"/>
              <a:t>assessment</a:t>
            </a:r>
            <a:r>
              <a:rPr lang="it-IT" sz="1600" dirty="0" smtClean="0"/>
              <a:t>;</a:t>
            </a:r>
          </a:p>
          <a:p>
            <a:pPr marL="285750" indent="-285750">
              <a:buFont typeface="Arial" panose="020B0604020202020204" pitchFamily="34" charset="0"/>
              <a:buChar char="•"/>
            </a:pPr>
            <a:r>
              <a:rPr lang="it-IT" sz="1600" dirty="0" err="1"/>
              <a:t>Increase</a:t>
            </a:r>
            <a:r>
              <a:rPr lang="it-IT" sz="1600" dirty="0"/>
              <a:t> of </a:t>
            </a:r>
            <a:r>
              <a:rPr lang="it-IT" sz="1600" dirty="0" err="1"/>
              <a:t>exposure</a:t>
            </a:r>
            <a:r>
              <a:rPr lang="it-IT" sz="1600" dirty="0"/>
              <a:t> </a:t>
            </a:r>
            <a:r>
              <a:rPr lang="it-IT" sz="1600" dirty="0" err="1"/>
              <a:t>caused</a:t>
            </a:r>
            <a:r>
              <a:rPr lang="it-IT" sz="1600" dirty="0"/>
              <a:t> by </a:t>
            </a:r>
            <a:r>
              <a:rPr lang="it-IT" sz="1600" dirty="0" err="1"/>
              <a:t>urban</a:t>
            </a:r>
            <a:r>
              <a:rPr lang="it-IT" sz="1600" dirty="0"/>
              <a:t> sprawl and inappropriate </a:t>
            </a:r>
            <a:r>
              <a:rPr lang="it-IT" sz="1600" dirty="0" err="1"/>
              <a:t>territorial</a:t>
            </a:r>
            <a:r>
              <a:rPr lang="it-IT" sz="1600" dirty="0"/>
              <a:t> and </a:t>
            </a:r>
            <a:r>
              <a:rPr lang="it-IT" sz="1600" dirty="0" err="1" smtClean="0"/>
              <a:t>urban</a:t>
            </a:r>
            <a:r>
              <a:rPr lang="it-IT" sz="1600" dirty="0" smtClean="0"/>
              <a:t> </a:t>
            </a:r>
            <a:r>
              <a:rPr lang="it-IT" sz="1600" dirty="0" err="1"/>
              <a:t>managements</a:t>
            </a:r>
            <a:r>
              <a:rPr lang="it-IT" sz="1600" dirty="0"/>
              <a:t> are </a:t>
            </a:r>
            <a:r>
              <a:rPr lang="it-IT" sz="1600" dirty="0" err="1"/>
              <a:t>key</a:t>
            </a:r>
            <a:r>
              <a:rPr lang="it-IT" sz="1600" dirty="0"/>
              <a:t> </a:t>
            </a:r>
            <a:r>
              <a:rPr lang="it-IT" sz="1600" dirty="0" err="1"/>
              <a:t>causes</a:t>
            </a:r>
            <a:r>
              <a:rPr lang="it-IT" sz="1600" dirty="0"/>
              <a:t> of </a:t>
            </a:r>
            <a:r>
              <a:rPr lang="it-IT" sz="1600" dirty="0" err="1"/>
              <a:t>hydrogeological</a:t>
            </a:r>
            <a:r>
              <a:rPr lang="it-IT" sz="1600" dirty="0"/>
              <a:t> and </a:t>
            </a:r>
            <a:r>
              <a:rPr lang="it-IT" sz="1600" dirty="0" err="1"/>
              <a:t>hydraulic</a:t>
            </a:r>
            <a:r>
              <a:rPr lang="it-IT" sz="1600" dirty="0"/>
              <a:t> </a:t>
            </a:r>
            <a:r>
              <a:rPr lang="it-IT" sz="1600" dirty="0" err="1"/>
              <a:t>risks</a:t>
            </a:r>
            <a:r>
              <a:rPr lang="it-IT" sz="1600" dirty="0"/>
              <a:t>;</a:t>
            </a:r>
          </a:p>
          <a:p>
            <a:pPr marL="285750" indent="-285750">
              <a:buFont typeface="Arial" panose="020B0604020202020204" pitchFamily="34" charset="0"/>
              <a:buChar char="•"/>
            </a:pPr>
            <a:r>
              <a:rPr lang="it-IT" sz="1600" dirty="0" smtClean="0"/>
              <a:t>Human </a:t>
            </a:r>
            <a:r>
              <a:rPr lang="it-IT" sz="1600" dirty="0" err="1" smtClean="0"/>
              <a:t>behavior</a:t>
            </a:r>
            <a:r>
              <a:rPr lang="it-IT" sz="1600" dirty="0" smtClean="0"/>
              <a:t> </a:t>
            </a:r>
            <a:r>
              <a:rPr lang="it-IT" sz="1600" dirty="0" err="1" smtClean="0"/>
              <a:t>is</a:t>
            </a:r>
            <a:r>
              <a:rPr lang="it-IT" sz="1600" dirty="0" smtClean="0"/>
              <a:t> a </a:t>
            </a:r>
            <a:r>
              <a:rPr lang="it-IT" sz="1600" dirty="0" err="1" smtClean="0"/>
              <a:t>key</a:t>
            </a:r>
            <a:r>
              <a:rPr lang="it-IT" sz="1600" dirty="0" smtClean="0"/>
              <a:t> </a:t>
            </a:r>
            <a:r>
              <a:rPr lang="it-IT" sz="1600" dirty="0" err="1" smtClean="0"/>
              <a:t>factor</a:t>
            </a:r>
            <a:r>
              <a:rPr lang="it-IT" sz="1600" dirty="0" smtClean="0"/>
              <a:t> in the </a:t>
            </a:r>
            <a:r>
              <a:rPr lang="it-IT" sz="1600" dirty="0" err="1" smtClean="0"/>
              <a:t>degree</a:t>
            </a:r>
            <a:r>
              <a:rPr lang="it-IT" sz="1600" dirty="0" smtClean="0"/>
              <a:t> of </a:t>
            </a:r>
            <a:r>
              <a:rPr lang="it-IT" sz="1600" dirty="0" err="1" smtClean="0"/>
              <a:t>vulnerability</a:t>
            </a:r>
            <a:r>
              <a:rPr lang="it-IT" sz="1600" dirty="0" smtClean="0"/>
              <a:t> and the </a:t>
            </a:r>
            <a:r>
              <a:rPr lang="it-IT" sz="1600" dirty="0" err="1" smtClean="0"/>
              <a:t>likelihood</a:t>
            </a:r>
            <a:r>
              <a:rPr lang="it-IT" sz="1600" dirty="0" smtClean="0"/>
              <a:t> of </a:t>
            </a:r>
            <a:r>
              <a:rPr lang="it-IT" sz="1600" dirty="0" err="1" smtClean="0"/>
              <a:t>disasters</a:t>
            </a:r>
            <a:r>
              <a:rPr lang="it-IT" sz="1600" dirty="0" smtClean="0"/>
              <a:t> </a:t>
            </a:r>
            <a:r>
              <a:rPr lang="it-IT" sz="1600" dirty="0" err="1" smtClean="0"/>
              <a:t>taking</a:t>
            </a:r>
            <a:r>
              <a:rPr lang="it-IT" sz="1600" dirty="0" smtClean="0"/>
              <a:t> </a:t>
            </a:r>
            <a:r>
              <a:rPr lang="it-IT" sz="1600" dirty="0" err="1" smtClean="0"/>
              <a:t>place</a:t>
            </a:r>
            <a:r>
              <a:rPr lang="it-IT" sz="1600" dirty="0" smtClean="0"/>
              <a:t>;</a:t>
            </a:r>
          </a:p>
          <a:p>
            <a:pPr marL="285750" indent="-285750">
              <a:buFont typeface="Arial" panose="020B0604020202020204" pitchFamily="34" charset="0"/>
              <a:buChar char="•"/>
            </a:pPr>
            <a:r>
              <a:rPr lang="it-IT" sz="1600" dirty="0" smtClean="0"/>
              <a:t>Combination of </a:t>
            </a:r>
            <a:r>
              <a:rPr lang="it-IT" sz="1600" dirty="0" err="1" smtClean="0"/>
              <a:t>structural</a:t>
            </a:r>
            <a:r>
              <a:rPr lang="it-IT" sz="1600" dirty="0" smtClean="0"/>
              <a:t> and non </a:t>
            </a:r>
            <a:r>
              <a:rPr lang="it-IT" sz="1600" dirty="0" err="1" smtClean="0"/>
              <a:t>structural</a:t>
            </a:r>
            <a:r>
              <a:rPr lang="it-IT" sz="1600" dirty="0" smtClean="0"/>
              <a:t> </a:t>
            </a:r>
            <a:r>
              <a:rPr lang="it-IT" sz="1600" dirty="0" err="1" smtClean="0"/>
              <a:t>measures</a:t>
            </a:r>
            <a:r>
              <a:rPr lang="it-IT" sz="1600" dirty="0" smtClean="0"/>
              <a:t> </a:t>
            </a:r>
            <a:r>
              <a:rPr lang="it-IT" sz="1600" dirty="0" err="1" smtClean="0"/>
              <a:t>is</a:t>
            </a:r>
            <a:r>
              <a:rPr lang="it-IT" sz="1600" dirty="0" smtClean="0"/>
              <a:t> </a:t>
            </a:r>
            <a:r>
              <a:rPr lang="it-IT" sz="1600" dirty="0" err="1" smtClean="0"/>
              <a:t>needed</a:t>
            </a:r>
            <a:r>
              <a:rPr lang="it-IT" sz="1600" dirty="0" smtClean="0"/>
              <a:t> to </a:t>
            </a:r>
            <a:r>
              <a:rPr lang="it-IT" sz="1600" dirty="0" err="1" smtClean="0"/>
              <a:t>substantially</a:t>
            </a:r>
            <a:r>
              <a:rPr lang="it-IT" sz="1600" dirty="0" smtClean="0"/>
              <a:t> reduce the </a:t>
            </a:r>
            <a:r>
              <a:rPr lang="it-IT" sz="1600" dirty="0" err="1" smtClean="0"/>
              <a:t>risk</a:t>
            </a:r>
            <a:r>
              <a:rPr lang="it-IT" sz="1600" dirty="0" smtClean="0"/>
              <a:t>;</a:t>
            </a:r>
          </a:p>
          <a:p>
            <a:pPr marL="285750" indent="-285750">
              <a:buFont typeface="Arial" panose="020B0604020202020204" pitchFamily="34" charset="0"/>
              <a:buChar char="•"/>
            </a:pPr>
            <a:endParaRPr lang="it-IT" sz="1600" dirty="0"/>
          </a:p>
        </p:txBody>
      </p:sp>
    </p:spTree>
    <p:extLst>
      <p:ext uri="{BB962C8B-B14F-4D97-AF65-F5344CB8AC3E}">
        <p14:creationId xmlns:p14="http://schemas.microsoft.com/office/powerpoint/2010/main" val="13493220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737608" y="3348281"/>
            <a:ext cx="7722824" cy="584775"/>
          </a:xfrm>
          <a:prstGeom prst="rect">
            <a:avLst/>
          </a:prstGeom>
          <a:noFill/>
        </p:spPr>
        <p:txBody>
          <a:bodyPr wrap="square" rtlCol="0">
            <a:spAutoFit/>
          </a:bodyPr>
          <a:lstStyle/>
          <a:p>
            <a:pPr algn="ctr"/>
            <a:r>
              <a:rPr lang="it-IT" sz="3200" b="1" dirty="0" err="1" smtClean="0">
                <a:latin typeface="Calibri" panose="020F0502020204030204" pitchFamily="34" charset="0"/>
              </a:rPr>
              <a:t>Risk</a:t>
            </a:r>
            <a:r>
              <a:rPr lang="it-IT" sz="3200" b="1" dirty="0" smtClean="0">
                <a:latin typeface="Calibri" panose="020F0502020204030204" pitchFamily="34" charset="0"/>
              </a:rPr>
              <a:t> governance</a:t>
            </a:r>
            <a:endParaRPr lang="it-IT" sz="3200" b="1" dirty="0">
              <a:latin typeface="Calibri" panose="020F0502020204030204" pitchFamily="34" charset="0"/>
            </a:endParaRPr>
          </a:p>
        </p:txBody>
      </p:sp>
    </p:spTree>
    <p:extLst>
      <p:ext uri="{BB962C8B-B14F-4D97-AF65-F5344CB8AC3E}">
        <p14:creationId xmlns:p14="http://schemas.microsoft.com/office/powerpoint/2010/main" val="36243690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graphicFrame>
        <p:nvGraphicFramePr>
          <p:cNvPr id="3" name="Tabella 2"/>
          <p:cNvGraphicFramePr>
            <a:graphicFrameLocks noGrp="1"/>
          </p:cNvGraphicFramePr>
          <p:nvPr>
            <p:extLst>
              <p:ext uri="{D42A27DB-BD31-4B8C-83A1-F6EECF244321}">
                <p14:modId xmlns:p14="http://schemas.microsoft.com/office/powerpoint/2010/main" val="4131673659"/>
              </p:ext>
            </p:extLst>
          </p:nvPr>
        </p:nvGraphicFramePr>
        <p:xfrm>
          <a:off x="683568" y="2551500"/>
          <a:ext cx="7942639" cy="4117860"/>
        </p:xfrm>
        <a:graphic>
          <a:graphicData uri="http://schemas.openxmlformats.org/drawingml/2006/table">
            <a:tbl>
              <a:tblPr firstRow="1" bandRow="1">
                <a:tableStyleId>{5C22544A-7EE6-4342-B048-85BDC9FD1C3A}</a:tableStyleId>
              </a:tblPr>
              <a:tblGrid>
                <a:gridCol w="1872187"/>
                <a:gridCol w="3035226"/>
                <a:gridCol w="3035226"/>
              </a:tblGrid>
              <a:tr h="308669">
                <a:tc>
                  <a:txBody>
                    <a:bodyPr/>
                    <a:lstStyle/>
                    <a:p>
                      <a:pPr algn="ctr"/>
                      <a:r>
                        <a:rPr lang="it-IT" sz="1300" dirty="0" err="1" smtClean="0"/>
                        <a:t>Main</a:t>
                      </a:r>
                      <a:r>
                        <a:rPr lang="it-IT" sz="1300" dirty="0" smtClean="0"/>
                        <a:t> </a:t>
                      </a:r>
                      <a:r>
                        <a:rPr lang="it-IT" sz="1300" dirty="0" err="1" smtClean="0"/>
                        <a:t>characteristics</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1300" dirty="0" smtClean="0"/>
                        <a:t>Security</a:t>
                      </a:r>
                      <a:r>
                        <a:rPr lang="it-IT" sz="1300" baseline="0" dirty="0" smtClean="0"/>
                        <a:t> </a:t>
                      </a:r>
                      <a:r>
                        <a:rPr lang="it-IT" sz="1300" baseline="0" dirty="0" err="1" smtClean="0"/>
                        <a:t>approach</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1300" dirty="0" err="1" smtClean="0"/>
                        <a:t>Risk</a:t>
                      </a:r>
                      <a:r>
                        <a:rPr lang="it-IT" sz="1300" dirty="0" smtClean="0"/>
                        <a:t> </a:t>
                      </a:r>
                      <a:r>
                        <a:rPr lang="it-IT" sz="1300" dirty="0" err="1" smtClean="0"/>
                        <a:t>approach</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4991">
                <a:tc>
                  <a:txBody>
                    <a:bodyPr/>
                    <a:lstStyle/>
                    <a:p>
                      <a:r>
                        <a:rPr lang="it-IT" sz="1300" b="1" dirty="0" err="1" smtClean="0"/>
                        <a:t>Aim</a:t>
                      </a:r>
                      <a:endParaRPr lang="it-IT" sz="13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err="1" smtClean="0"/>
                        <a:t>protection</a:t>
                      </a:r>
                      <a:r>
                        <a:rPr lang="it-IT" sz="1300" baseline="0" dirty="0" smtClean="0"/>
                        <a:t> </a:t>
                      </a:r>
                      <a:r>
                        <a:rPr lang="it-IT" sz="1300" baseline="0" dirty="0" err="1" smtClean="0"/>
                        <a:t>against</a:t>
                      </a:r>
                      <a:r>
                        <a:rPr lang="it-IT" sz="1300" baseline="0" dirty="0" smtClean="0"/>
                        <a:t> </a:t>
                      </a:r>
                      <a:r>
                        <a:rPr lang="it-IT" sz="1300" baseline="0" dirty="0" err="1" smtClean="0"/>
                        <a:t>threat</a:t>
                      </a:r>
                      <a:r>
                        <a:rPr lang="it-IT" sz="1300" baseline="0" dirty="0" smtClean="0"/>
                        <a:t> </a:t>
                      </a:r>
                      <a:r>
                        <a:rPr lang="it-IT" sz="1300" baseline="0" dirty="0" err="1" smtClean="0"/>
                        <a:t>emanating</a:t>
                      </a:r>
                      <a:r>
                        <a:rPr lang="it-IT" sz="1300" baseline="0" dirty="0" smtClean="0"/>
                        <a:t> from </a:t>
                      </a:r>
                      <a:r>
                        <a:rPr lang="it-IT" sz="1300" baseline="0" dirty="0" err="1" smtClean="0"/>
                        <a:t>flood</a:t>
                      </a:r>
                      <a:r>
                        <a:rPr lang="it-IT" sz="1300" baseline="0" dirty="0" smtClean="0"/>
                        <a:t> </a:t>
                      </a:r>
                      <a:r>
                        <a:rPr lang="it-IT" sz="1300" baseline="0" dirty="0" err="1" smtClean="0"/>
                        <a:t>events</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err="1" smtClean="0"/>
                        <a:t>develop</a:t>
                      </a:r>
                      <a:r>
                        <a:rPr lang="it-IT" sz="1300" dirty="0" smtClean="0"/>
                        <a:t> a </a:t>
                      </a:r>
                      <a:r>
                        <a:rPr lang="it-IT" sz="1300" dirty="0" err="1" smtClean="0"/>
                        <a:t>strategy</a:t>
                      </a:r>
                      <a:r>
                        <a:rPr lang="it-IT" sz="1300" dirty="0" smtClean="0"/>
                        <a:t> ho to </a:t>
                      </a:r>
                      <a:r>
                        <a:rPr lang="it-IT" sz="1300" dirty="0" err="1" smtClean="0"/>
                        <a:t>handle</a:t>
                      </a:r>
                      <a:r>
                        <a:rPr lang="it-IT" sz="1300" dirty="0" smtClean="0"/>
                        <a:t> </a:t>
                      </a:r>
                      <a:r>
                        <a:rPr lang="it-IT" sz="1300" dirty="0" err="1" smtClean="0"/>
                        <a:t>flood</a:t>
                      </a:r>
                      <a:r>
                        <a:rPr lang="it-IT" sz="1300" dirty="0" smtClean="0"/>
                        <a:t> </a:t>
                      </a:r>
                      <a:r>
                        <a:rPr lang="it-IT" sz="1300" dirty="0" err="1" smtClean="0"/>
                        <a:t>risk</a:t>
                      </a:r>
                      <a:r>
                        <a:rPr lang="it-IT" sz="1300" dirty="0" smtClean="0"/>
                        <a:t>,</a:t>
                      </a:r>
                      <a:r>
                        <a:rPr lang="it-IT" sz="1300" baseline="0" dirty="0" smtClean="0"/>
                        <a:t> </a:t>
                      </a:r>
                      <a:r>
                        <a:rPr lang="it-IT" sz="1300" baseline="0" dirty="0" err="1" smtClean="0"/>
                        <a:t>define</a:t>
                      </a:r>
                      <a:r>
                        <a:rPr lang="it-IT" sz="1300" baseline="0" dirty="0" smtClean="0"/>
                        <a:t> </a:t>
                      </a:r>
                      <a:r>
                        <a:rPr lang="it-IT" sz="1300" baseline="0" dirty="0" err="1" smtClean="0"/>
                        <a:t>which</a:t>
                      </a:r>
                      <a:r>
                        <a:rPr lang="it-IT" sz="1300" baseline="0" dirty="0" smtClean="0"/>
                        <a:t> </a:t>
                      </a:r>
                      <a:r>
                        <a:rPr lang="it-IT" sz="1300" baseline="0" dirty="0" err="1" smtClean="0"/>
                        <a:t>level</a:t>
                      </a:r>
                      <a:r>
                        <a:rPr lang="it-IT" sz="1300" baseline="0" dirty="0" smtClean="0"/>
                        <a:t> of </a:t>
                      </a:r>
                      <a:r>
                        <a:rPr lang="it-IT" sz="1300" baseline="0" dirty="0" err="1" smtClean="0"/>
                        <a:t>risk</a:t>
                      </a:r>
                      <a:r>
                        <a:rPr lang="it-IT" sz="1300" baseline="0" dirty="0" smtClean="0"/>
                        <a:t> </a:t>
                      </a:r>
                      <a:r>
                        <a:rPr lang="it-IT" sz="1300" baseline="0" dirty="0" err="1" smtClean="0"/>
                        <a:t>is</a:t>
                      </a:r>
                      <a:r>
                        <a:rPr lang="it-IT" sz="1300" baseline="0" dirty="0" smtClean="0"/>
                        <a:t> </a:t>
                      </a:r>
                      <a:r>
                        <a:rPr lang="it-IT" sz="1300" baseline="0" dirty="0" err="1" smtClean="0"/>
                        <a:t>acceptable</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2031">
                <a:tc>
                  <a:txBody>
                    <a:bodyPr/>
                    <a:lstStyle/>
                    <a:p>
                      <a:r>
                        <a:rPr lang="it-IT" sz="1300" b="1" dirty="0" err="1" smtClean="0"/>
                        <a:t>Terminology</a:t>
                      </a:r>
                      <a:endParaRPr lang="it-IT" sz="13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err="1" smtClean="0"/>
                        <a:t>danger</a:t>
                      </a:r>
                      <a:r>
                        <a:rPr lang="it-IT" sz="1300" dirty="0" smtClean="0"/>
                        <a:t>, </a:t>
                      </a:r>
                      <a:r>
                        <a:rPr lang="it-IT" sz="1300" dirty="0" err="1" smtClean="0"/>
                        <a:t>threat</a:t>
                      </a:r>
                      <a:r>
                        <a:rPr lang="it-IT" sz="1300" dirty="0" smtClean="0"/>
                        <a:t>,</a:t>
                      </a:r>
                      <a:r>
                        <a:rPr lang="it-IT" sz="1300" baseline="0" dirty="0" smtClean="0"/>
                        <a:t> security, </a:t>
                      </a:r>
                      <a:r>
                        <a:rPr lang="it-IT" sz="1300" baseline="0" dirty="0" err="1" smtClean="0"/>
                        <a:t>protection</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err="1" smtClean="0"/>
                        <a:t>risk</a:t>
                      </a:r>
                      <a:r>
                        <a:rPr lang="it-IT" sz="1300" dirty="0" smtClean="0"/>
                        <a:t>, </a:t>
                      </a:r>
                      <a:r>
                        <a:rPr lang="it-IT" sz="1300" dirty="0" err="1" smtClean="0"/>
                        <a:t>residual</a:t>
                      </a:r>
                      <a:r>
                        <a:rPr lang="it-IT" sz="1300" dirty="0" smtClean="0"/>
                        <a:t> </a:t>
                      </a:r>
                      <a:r>
                        <a:rPr lang="it-IT" sz="1300" dirty="0" err="1" smtClean="0"/>
                        <a:t>risk</a:t>
                      </a:r>
                      <a:r>
                        <a:rPr lang="it-IT" sz="1300" dirty="0" smtClean="0"/>
                        <a:t>, </a:t>
                      </a:r>
                      <a:r>
                        <a:rPr lang="it-IT" sz="1300" dirty="0" err="1" smtClean="0"/>
                        <a:t>risk</a:t>
                      </a:r>
                      <a:r>
                        <a:rPr lang="it-IT" sz="1300" dirty="0" smtClean="0"/>
                        <a:t> </a:t>
                      </a:r>
                      <a:r>
                        <a:rPr lang="it-IT" sz="1300" dirty="0" err="1" smtClean="0"/>
                        <a:t>evaluation</a:t>
                      </a:r>
                      <a:r>
                        <a:rPr lang="it-IT" sz="1300" dirty="0" smtClean="0"/>
                        <a:t>, </a:t>
                      </a:r>
                      <a:r>
                        <a:rPr lang="it-IT" sz="1300" dirty="0" err="1" smtClean="0"/>
                        <a:t>risk</a:t>
                      </a:r>
                      <a:r>
                        <a:rPr lang="it-IT" sz="1300" dirty="0" smtClean="0"/>
                        <a:t> management,</a:t>
                      </a:r>
                      <a:r>
                        <a:rPr lang="it-IT" sz="1300" baseline="0" dirty="0" smtClean="0"/>
                        <a:t> </a:t>
                      </a:r>
                      <a:r>
                        <a:rPr lang="it-IT" sz="1300" baseline="0" dirty="0" err="1" smtClean="0"/>
                        <a:t>risk</a:t>
                      </a:r>
                      <a:r>
                        <a:rPr lang="it-IT" sz="1300" baseline="0" dirty="0" smtClean="0"/>
                        <a:t> governance</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4991">
                <a:tc>
                  <a:txBody>
                    <a:bodyPr/>
                    <a:lstStyle/>
                    <a:p>
                      <a:r>
                        <a:rPr lang="it-IT" sz="1300" b="1" dirty="0" err="1" smtClean="0"/>
                        <a:t>Scenarios</a:t>
                      </a:r>
                      <a:endParaRPr lang="it-IT" sz="13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smtClean="0"/>
                        <a:t>medium-</a:t>
                      </a:r>
                      <a:r>
                        <a:rPr lang="it-IT" sz="1300" dirty="0" err="1" smtClean="0"/>
                        <a:t>probability</a:t>
                      </a:r>
                      <a:r>
                        <a:rPr lang="it-IT" sz="1300" baseline="0" dirty="0" smtClean="0"/>
                        <a:t> </a:t>
                      </a:r>
                      <a:r>
                        <a:rPr lang="it-IT" sz="1300" baseline="0" dirty="0" err="1" smtClean="0"/>
                        <a:t>events</a:t>
                      </a:r>
                      <a:r>
                        <a:rPr lang="it-IT" sz="1300" baseline="0" dirty="0" smtClean="0"/>
                        <a:t> (HQ100) </a:t>
                      </a:r>
                      <a:r>
                        <a:rPr lang="it-IT" sz="1300" baseline="0" dirty="0" err="1" smtClean="0"/>
                        <a:t>as</a:t>
                      </a:r>
                      <a:r>
                        <a:rPr lang="it-IT" sz="1300" baseline="0" dirty="0" smtClean="0"/>
                        <a:t> the standard </a:t>
                      </a:r>
                      <a:r>
                        <a:rPr lang="it-IT" sz="1300" baseline="0" dirty="0" err="1" smtClean="0"/>
                        <a:t>level</a:t>
                      </a:r>
                      <a:r>
                        <a:rPr lang="it-IT" sz="1300" baseline="0" dirty="0" smtClean="0"/>
                        <a:t> of </a:t>
                      </a:r>
                      <a:r>
                        <a:rPr lang="it-IT" sz="1300" baseline="0" dirty="0" err="1" smtClean="0"/>
                        <a:t>protection</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smtClean="0"/>
                        <a:t>high-/medium-</a:t>
                      </a:r>
                      <a:r>
                        <a:rPr lang="it-IT" sz="1300" baseline="0" dirty="0" smtClean="0"/>
                        <a:t> and </a:t>
                      </a:r>
                      <a:r>
                        <a:rPr lang="it-IT" sz="1300" baseline="0" dirty="0" err="1" smtClean="0"/>
                        <a:t>low-probability</a:t>
                      </a:r>
                      <a:r>
                        <a:rPr lang="it-IT" sz="1300" baseline="0" dirty="0" smtClean="0"/>
                        <a:t> </a:t>
                      </a:r>
                      <a:r>
                        <a:rPr lang="it-IT" sz="1300" baseline="0" dirty="0" err="1" smtClean="0"/>
                        <a:t>events</a:t>
                      </a:r>
                      <a:r>
                        <a:rPr lang="it-IT" sz="1300" baseline="0" dirty="0" smtClean="0"/>
                        <a:t>, </a:t>
                      </a:r>
                      <a:r>
                        <a:rPr lang="it-IT" sz="1300" baseline="0" dirty="0" err="1" smtClean="0"/>
                        <a:t>priorities</a:t>
                      </a:r>
                      <a:r>
                        <a:rPr lang="it-IT" sz="1300" baseline="0" dirty="0" smtClean="0"/>
                        <a:t> </a:t>
                      </a:r>
                      <a:r>
                        <a:rPr lang="it-IT" sz="1300" baseline="0" dirty="0" err="1" smtClean="0"/>
                        <a:t>regarding</a:t>
                      </a:r>
                      <a:r>
                        <a:rPr lang="it-IT" sz="1300" baseline="0" dirty="0" smtClean="0"/>
                        <a:t> </a:t>
                      </a:r>
                      <a:r>
                        <a:rPr lang="it-IT" sz="1300" baseline="0" dirty="0" err="1" smtClean="0"/>
                        <a:t>level</a:t>
                      </a:r>
                      <a:r>
                        <a:rPr lang="it-IT" sz="1300" baseline="0" dirty="0" smtClean="0"/>
                        <a:t> of </a:t>
                      </a:r>
                      <a:r>
                        <a:rPr lang="it-IT" sz="1300" baseline="0" dirty="0" err="1" smtClean="0"/>
                        <a:t>protection</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2031">
                <a:tc>
                  <a:txBody>
                    <a:bodyPr/>
                    <a:lstStyle/>
                    <a:p>
                      <a:r>
                        <a:rPr lang="it-IT" sz="1300" b="1" dirty="0" err="1" smtClean="0"/>
                        <a:t>Measures</a:t>
                      </a:r>
                      <a:endParaRPr lang="it-IT" sz="13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smtClean="0"/>
                        <a:t>focus on </a:t>
                      </a:r>
                      <a:r>
                        <a:rPr lang="it-IT" sz="1300" dirty="0" err="1" smtClean="0"/>
                        <a:t>structural</a:t>
                      </a:r>
                      <a:r>
                        <a:rPr lang="it-IT" sz="1300" dirty="0" smtClean="0"/>
                        <a:t> </a:t>
                      </a:r>
                      <a:r>
                        <a:rPr lang="it-IT" sz="1300" dirty="0" err="1" smtClean="0"/>
                        <a:t>measures</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err="1" smtClean="0"/>
                        <a:t>combination</a:t>
                      </a:r>
                      <a:r>
                        <a:rPr lang="it-IT" sz="1300" dirty="0" smtClean="0"/>
                        <a:t> of </a:t>
                      </a:r>
                      <a:r>
                        <a:rPr lang="it-IT" sz="1300" dirty="0" err="1" smtClean="0"/>
                        <a:t>structural</a:t>
                      </a:r>
                      <a:r>
                        <a:rPr lang="it-IT" sz="1300" dirty="0" smtClean="0"/>
                        <a:t> and non-</a:t>
                      </a:r>
                      <a:r>
                        <a:rPr lang="it-IT" sz="1300" dirty="0" err="1" smtClean="0"/>
                        <a:t>structural</a:t>
                      </a:r>
                      <a:r>
                        <a:rPr lang="it-IT" sz="1300" baseline="0" dirty="0" smtClean="0"/>
                        <a:t> </a:t>
                      </a:r>
                      <a:r>
                        <a:rPr lang="it-IT" sz="1300" baseline="0" dirty="0" err="1" smtClean="0"/>
                        <a:t>measures</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2031">
                <a:tc>
                  <a:txBody>
                    <a:bodyPr/>
                    <a:lstStyle/>
                    <a:p>
                      <a:r>
                        <a:rPr lang="it-IT" sz="1300" b="1" dirty="0" err="1" smtClean="0"/>
                        <a:t>Involved</a:t>
                      </a:r>
                      <a:r>
                        <a:rPr lang="it-IT" sz="1300" b="1" baseline="0" dirty="0" smtClean="0"/>
                        <a:t> parties</a:t>
                      </a:r>
                      <a:endParaRPr lang="it-IT" sz="13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err="1" smtClean="0"/>
                        <a:t>sectoral</a:t>
                      </a:r>
                      <a:r>
                        <a:rPr lang="it-IT" sz="1300" dirty="0" smtClean="0"/>
                        <a:t> planning (water authority),</a:t>
                      </a:r>
                      <a:r>
                        <a:rPr lang="it-IT" sz="1300" baseline="0" dirty="0" smtClean="0"/>
                        <a:t> top-down, </a:t>
                      </a:r>
                      <a:r>
                        <a:rPr lang="it-IT" sz="1300" baseline="0" dirty="0" err="1" smtClean="0"/>
                        <a:t>implementation</a:t>
                      </a:r>
                      <a:r>
                        <a:rPr lang="it-IT" sz="1300" baseline="0" dirty="0" smtClean="0"/>
                        <a:t> gap</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err="1" smtClean="0"/>
                        <a:t>interdisciplinary</a:t>
                      </a:r>
                      <a:r>
                        <a:rPr lang="it-IT" sz="1300" dirty="0" smtClean="0"/>
                        <a:t>, bottom-up </a:t>
                      </a:r>
                      <a:r>
                        <a:rPr lang="it-IT" sz="1300" dirty="0" err="1" smtClean="0"/>
                        <a:t>elements</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2031">
                <a:tc>
                  <a:txBody>
                    <a:bodyPr/>
                    <a:lstStyle/>
                    <a:p>
                      <a:r>
                        <a:rPr lang="it-IT" sz="1300" b="1" dirty="0" err="1" smtClean="0"/>
                        <a:t>Spatial</a:t>
                      </a:r>
                      <a:r>
                        <a:rPr lang="it-IT" sz="1300" b="1" dirty="0" smtClean="0"/>
                        <a:t> focus</a:t>
                      </a:r>
                      <a:endParaRPr lang="it-IT" sz="13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err="1" smtClean="0"/>
                        <a:t>local</a:t>
                      </a:r>
                      <a:r>
                        <a:rPr lang="it-IT" sz="1300" dirty="0" smtClean="0"/>
                        <a:t> </a:t>
                      </a:r>
                      <a:r>
                        <a:rPr lang="it-IT" sz="1300" dirty="0" err="1" smtClean="0"/>
                        <a:t>solutions</a:t>
                      </a:r>
                      <a:r>
                        <a:rPr lang="it-IT" sz="1300" dirty="0" smtClean="0"/>
                        <a:t> for </a:t>
                      </a:r>
                      <a:r>
                        <a:rPr lang="it-IT" sz="1300" dirty="0" err="1" smtClean="0"/>
                        <a:t>local</a:t>
                      </a:r>
                      <a:r>
                        <a:rPr lang="it-IT" sz="1300" dirty="0" smtClean="0"/>
                        <a:t> </a:t>
                      </a:r>
                      <a:r>
                        <a:rPr lang="it-IT" sz="1300" dirty="0" err="1" smtClean="0"/>
                        <a:t>problems</a:t>
                      </a:r>
                      <a:r>
                        <a:rPr lang="it-IT" sz="1300" dirty="0" smtClean="0"/>
                        <a:t>,</a:t>
                      </a:r>
                      <a:r>
                        <a:rPr lang="it-IT" sz="1300" baseline="0" dirty="0" smtClean="0"/>
                        <a:t> </a:t>
                      </a:r>
                      <a:r>
                        <a:rPr lang="it-IT" sz="1300" baseline="0" dirty="0" err="1" smtClean="0"/>
                        <a:t>oriented</a:t>
                      </a:r>
                      <a:r>
                        <a:rPr lang="it-IT" sz="1300" baseline="0" dirty="0" smtClean="0"/>
                        <a:t> </a:t>
                      </a:r>
                      <a:r>
                        <a:rPr lang="it-IT" sz="1300" baseline="0" dirty="0" err="1" smtClean="0"/>
                        <a:t>at</a:t>
                      </a:r>
                      <a:r>
                        <a:rPr lang="it-IT" sz="1300" baseline="0" dirty="0" smtClean="0"/>
                        <a:t> </a:t>
                      </a:r>
                      <a:r>
                        <a:rPr lang="it-IT" sz="1300" baseline="0" dirty="0" err="1" smtClean="0"/>
                        <a:t>administrative</a:t>
                      </a:r>
                      <a:r>
                        <a:rPr lang="it-IT" sz="1300" baseline="0" dirty="0" smtClean="0"/>
                        <a:t> </a:t>
                      </a:r>
                      <a:r>
                        <a:rPr lang="it-IT" sz="1300" baseline="0" dirty="0" err="1" smtClean="0"/>
                        <a:t>borders</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err="1" smtClean="0"/>
                        <a:t>across</a:t>
                      </a:r>
                      <a:r>
                        <a:rPr lang="it-IT" sz="1300" dirty="0" smtClean="0"/>
                        <a:t> </a:t>
                      </a:r>
                      <a:r>
                        <a:rPr lang="it-IT" sz="1300" dirty="0" err="1" smtClean="0"/>
                        <a:t>administrative</a:t>
                      </a:r>
                      <a:r>
                        <a:rPr lang="it-IT" sz="1300" baseline="0" dirty="0" smtClean="0"/>
                        <a:t> </a:t>
                      </a:r>
                      <a:r>
                        <a:rPr lang="it-IT" sz="1300" baseline="0" dirty="0" err="1" smtClean="0"/>
                        <a:t>borders</a:t>
                      </a:r>
                      <a:r>
                        <a:rPr lang="it-IT" sz="1300" baseline="0" dirty="0" smtClean="0"/>
                        <a:t>, </a:t>
                      </a:r>
                      <a:r>
                        <a:rPr lang="it-IT" sz="1300" baseline="0" dirty="0" err="1" smtClean="0"/>
                        <a:t>catchment-based</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2031">
                <a:tc>
                  <a:txBody>
                    <a:bodyPr/>
                    <a:lstStyle/>
                    <a:p>
                      <a:r>
                        <a:rPr lang="it-IT" sz="1300" b="1" dirty="0" smtClean="0"/>
                        <a:t>Time </a:t>
                      </a:r>
                      <a:r>
                        <a:rPr lang="it-IT" sz="1300" b="1" dirty="0" err="1" smtClean="0"/>
                        <a:t>aspect</a:t>
                      </a:r>
                      <a:endParaRPr lang="it-IT" sz="13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smtClean="0"/>
                        <a:t>short-</a:t>
                      </a:r>
                      <a:r>
                        <a:rPr lang="it-IT" sz="1300" dirty="0" err="1" smtClean="0"/>
                        <a:t>term</a:t>
                      </a:r>
                      <a:r>
                        <a:rPr lang="it-IT" sz="1300" dirty="0" smtClean="0"/>
                        <a:t> </a:t>
                      </a:r>
                      <a:r>
                        <a:rPr lang="it-IT" sz="1300" dirty="0" err="1" smtClean="0"/>
                        <a:t>solutions</a:t>
                      </a:r>
                      <a:r>
                        <a:rPr lang="it-IT" sz="1300" dirty="0" smtClean="0"/>
                        <a:t>,</a:t>
                      </a:r>
                      <a:r>
                        <a:rPr lang="it-IT" sz="1300" baseline="0" dirty="0" smtClean="0"/>
                        <a:t> </a:t>
                      </a:r>
                      <a:r>
                        <a:rPr lang="it-IT" sz="1300" baseline="0" dirty="0" err="1" smtClean="0"/>
                        <a:t>event-driven</a:t>
                      </a:r>
                      <a:r>
                        <a:rPr lang="it-IT" sz="1300" baseline="0" dirty="0" smtClean="0"/>
                        <a:t>, «trial and </a:t>
                      </a:r>
                      <a:r>
                        <a:rPr lang="it-IT" sz="1300" baseline="0" dirty="0" err="1" smtClean="0"/>
                        <a:t>error</a:t>
                      </a:r>
                      <a:r>
                        <a:rPr lang="it-IT" sz="1300" baseline="0" dirty="0" smtClean="0"/>
                        <a:t>»</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it-IT" sz="1300" dirty="0" smtClean="0"/>
                        <a:t>medium-/long-</a:t>
                      </a:r>
                      <a:r>
                        <a:rPr lang="it-IT" sz="1300" dirty="0" err="1" smtClean="0"/>
                        <a:t>term</a:t>
                      </a:r>
                      <a:r>
                        <a:rPr lang="it-IT" sz="1300" baseline="0" dirty="0" smtClean="0"/>
                        <a:t> </a:t>
                      </a:r>
                      <a:r>
                        <a:rPr lang="it-IT" sz="1300" baseline="0" dirty="0" err="1" smtClean="0"/>
                        <a:t>solutions</a:t>
                      </a:r>
                      <a:r>
                        <a:rPr lang="it-IT" sz="1300" baseline="0" dirty="0" smtClean="0"/>
                        <a:t>, </a:t>
                      </a:r>
                      <a:r>
                        <a:rPr lang="it-IT" sz="1300" baseline="0" dirty="0" err="1" smtClean="0"/>
                        <a:t>prevention</a:t>
                      </a:r>
                      <a:r>
                        <a:rPr lang="it-IT" sz="1300" baseline="0" dirty="0" smtClean="0"/>
                        <a:t>, regular </a:t>
                      </a:r>
                      <a:r>
                        <a:rPr lang="it-IT" sz="1300" baseline="0" dirty="0" err="1" smtClean="0"/>
                        <a:t>revisions</a:t>
                      </a:r>
                      <a:endParaRPr lang="it-IT" sz="13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CasellaDiTesto 3"/>
          <p:cNvSpPr txBox="1"/>
          <p:nvPr/>
        </p:nvSpPr>
        <p:spPr>
          <a:xfrm>
            <a:off x="2195736" y="1988840"/>
            <a:ext cx="4608512" cy="430887"/>
          </a:xfrm>
          <a:prstGeom prst="rect">
            <a:avLst/>
          </a:prstGeom>
          <a:noFill/>
        </p:spPr>
        <p:txBody>
          <a:bodyPr wrap="square" rtlCol="0">
            <a:spAutoFit/>
          </a:bodyPr>
          <a:lstStyle/>
          <a:p>
            <a:pPr algn="ctr"/>
            <a:r>
              <a:rPr lang="it-IT" sz="2200" b="1" dirty="0" smtClean="0"/>
              <a:t>An </a:t>
            </a:r>
            <a:r>
              <a:rPr lang="it-IT" sz="2200" b="1" dirty="0" err="1" smtClean="0"/>
              <a:t>evolving</a:t>
            </a:r>
            <a:r>
              <a:rPr lang="it-IT" sz="2200" b="1" dirty="0" smtClean="0"/>
              <a:t> </a:t>
            </a:r>
            <a:r>
              <a:rPr lang="it-IT" sz="2200" b="1" dirty="0" err="1" smtClean="0"/>
              <a:t>approach</a:t>
            </a:r>
            <a:endParaRPr lang="it-IT" sz="2200" b="1" dirty="0"/>
          </a:p>
        </p:txBody>
      </p:sp>
      <p:sp>
        <p:nvSpPr>
          <p:cNvPr id="5" name="CasellaDiTesto 4"/>
          <p:cNvSpPr txBox="1"/>
          <p:nvPr/>
        </p:nvSpPr>
        <p:spPr>
          <a:xfrm>
            <a:off x="5580112" y="6639163"/>
            <a:ext cx="3040655" cy="215444"/>
          </a:xfrm>
          <a:prstGeom prst="rect">
            <a:avLst/>
          </a:prstGeom>
          <a:noFill/>
        </p:spPr>
        <p:txBody>
          <a:bodyPr wrap="square" rtlCol="0">
            <a:spAutoFit/>
          </a:bodyPr>
          <a:lstStyle/>
          <a:p>
            <a:pPr algn="r"/>
            <a:r>
              <a:rPr lang="it-IT" sz="800" dirty="0" smtClean="0"/>
              <a:t>Source: Wagner (2008) in </a:t>
            </a:r>
            <a:r>
              <a:rPr lang="it-IT" sz="800" dirty="0" err="1" smtClean="0"/>
              <a:t>Heintz</a:t>
            </a:r>
            <a:r>
              <a:rPr lang="it-IT" sz="800" dirty="0" smtClean="0"/>
              <a:t> et al. (2012).</a:t>
            </a:r>
            <a:endParaRPr lang="it-IT" sz="800" dirty="0"/>
          </a:p>
        </p:txBody>
      </p:sp>
    </p:spTree>
    <p:extLst>
      <p:ext uri="{BB962C8B-B14F-4D97-AF65-F5344CB8AC3E}">
        <p14:creationId xmlns:p14="http://schemas.microsoft.com/office/powerpoint/2010/main" val="1206320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5696" y="2918634"/>
            <a:ext cx="5573241" cy="3606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sellaDiTesto 3"/>
          <p:cNvSpPr txBox="1"/>
          <p:nvPr/>
        </p:nvSpPr>
        <p:spPr>
          <a:xfrm>
            <a:off x="2051720" y="2132856"/>
            <a:ext cx="5256584" cy="461665"/>
          </a:xfrm>
          <a:prstGeom prst="rect">
            <a:avLst/>
          </a:prstGeom>
          <a:noFill/>
        </p:spPr>
        <p:txBody>
          <a:bodyPr wrap="square" rtlCol="0">
            <a:spAutoFit/>
          </a:bodyPr>
          <a:lstStyle/>
          <a:p>
            <a:pPr algn="ctr"/>
            <a:r>
              <a:rPr lang="it-IT" sz="2400" b="1" dirty="0" err="1" smtClean="0"/>
              <a:t>Flood</a:t>
            </a:r>
            <a:r>
              <a:rPr lang="it-IT" sz="2400" b="1" dirty="0" smtClean="0"/>
              <a:t> </a:t>
            </a:r>
            <a:r>
              <a:rPr lang="it-IT" sz="2400" b="1" dirty="0" err="1" smtClean="0"/>
              <a:t>Risk</a:t>
            </a:r>
            <a:r>
              <a:rPr lang="it-IT" sz="2400" b="1" dirty="0" smtClean="0"/>
              <a:t> Management </a:t>
            </a:r>
            <a:r>
              <a:rPr lang="it-IT" sz="2400" b="1" dirty="0" err="1" smtClean="0"/>
              <a:t>Plans</a:t>
            </a:r>
            <a:endParaRPr lang="it-IT" sz="2400" b="1" dirty="0"/>
          </a:p>
        </p:txBody>
      </p:sp>
    </p:spTree>
    <p:extLst>
      <p:ext uri="{BB962C8B-B14F-4D97-AF65-F5344CB8AC3E}">
        <p14:creationId xmlns:p14="http://schemas.microsoft.com/office/powerpoint/2010/main" val="9180541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13" name="CasellaDiTesto 12"/>
          <p:cNvSpPr txBox="1"/>
          <p:nvPr/>
        </p:nvSpPr>
        <p:spPr>
          <a:xfrm>
            <a:off x="683568" y="1933381"/>
            <a:ext cx="7704856" cy="830997"/>
          </a:xfrm>
          <a:prstGeom prst="rect">
            <a:avLst/>
          </a:prstGeom>
          <a:noFill/>
        </p:spPr>
        <p:txBody>
          <a:bodyPr wrap="square" rtlCol="0">
            <a:spAutoFit/>
          </a:bodyPr>
          <a:lstStyle/>
          <a:p>
            <a:r>
              <a:rPr lang="it-IT" sz="2400" b="1" dirty="0" smtClean="0"/>
              <a:t>Real and No-</a:t>
            </a:r>
            <a:r>
              <a:rPr lang="it-IT" sz="2400" b="1" dirty="0" err="1" smtClean="0"/>
              <a:t>real</a:t>
            </a:r>
            <a:r>
              <a:rPr lang="it-IT" sz="2400" b="1" dirty="0" smtClean="0"/>
              <a:t> time </a:t>
            </a:r>
            <a:r>
              <a:rPr lang="it-IT" sz="2400" b="1" dirty="0" err="1" smtClean="0"/>
              <a:t>activities</a:t>
            </a:r>
            <a:r>
              <a:rPr lang="it-IT" sz="2400" b="1" dirty="0" smtClean="0"/>
              <a:t> for the </a:t>
            </a:r>
            <a:r>
              <a:rPr lang="it-IT" sz="2400" b="1" dirty="0" err="1" smtClean="0"/>
              <a:t>prevention</a:t>
            </a:r>
            <a:endParaRPr lang="it-IT" sz="2400" b="1" dirty="0" smtClean="0"/>
          </a:p>
          <a:p>
            <a:r>
              <a:rPr lang="it-IT" sz="2400" b="1" dirty="0" smtClean="0"/>
              <a:t>of </a:t>
            </a:r>
            <a:r>
              <a:rPr lang="it-IT" sz="2400" b="1" dirty="0" err="1" smtClean="0"/>
              <a:t>hydrogeological</a:t>
            </a:r>
            <a:r>
              <a:rPr lang="it-IT" sz="2400" b="1" dirty="0" smtClean="0"/>
              <a:t> and </a:t>
            </a:r>
            <a:r>
              <a:rPr lang="it-IT" sz="2400" b="1" dirty="0" err="1" smtClean="0"/>
              <a:t>hydraulic</a:t>
            </a:r>
            <a:r>
              <a:rPr lang="it-IT" sz="2400" b="1" dirty="0" smtClean="0"/>
              <a:t> </a:t>
            </a:r>
            <a:r>
              <a:rPr lang="it-IT" sz="2400" b="1" dirty="0" err="1" smtClean="0"/>
              <a:t>risk</a:t>
            </a:r>
            <a:endParaRPr lang="it-IT" sz="2400" b="1" dirty="0"/>
          </a:p>
        </p:txBody>
      </p:sp>
      <p:sp>
        <p:nvSpPr>
          <p:cNvPr id="14" name="Text Box 12"/>
          <p:cNvSpPr txBox="1">
            <a:spLocks noChangeArrowheads="1"/>
          </p:cNvSpPr>
          <p:nvPr/>
        </p:nvSpPr>
        <p:spPr bwMode="auto">
          <a:xfrm>
            <a:off x="5364361" y="3123545"/>
            <a:ext cx="3240087" cy="1169551"/>
          </a:xfrm>
          <a:prstGeom prst="rect">
            <a:avLst/>
          </a:prstGeom>
          <a:solidFill>
            <a:srgbClr val="FCFEB8">
              <a:alpha val="46000"/>
            </a:srgbClr>
          </a:solidFill>
          <a:ln w="38100" cmpd="dbl">
            <a:solidFill>
              <a:srgbClr val="000099"/>
            </a:solidFill>
            <a:miter lim="800000"/>
            <a:headEnd/>
            <a:tailEnd/>
          </a:ln>
        </p:spPr>
        <p:txBody>
          <a:bodyPr wrap="square">
            <a:spAutoFit/>
          </a:bodyPr>
          <a:lstStyle/>
          <a:p>
            <a:pPr defTabSz="404065" fontAlgn="base">
              <a:spcBef>
                <a:spcPct val="50000"/>
              </a:spcBef>
              <a:spcAft>
                <a:spcPct val="0"/>
              </a:spcAft>
              <a:buClr>
                <a:srgbClr val="000000"/>
              </a:buClr>
              <a:buSzPct val="100000"/>
              <a:buFont typeface="Times New Roman" pitchFamily="18" charset="0"/>
              <a:buNone/>
            </a:pPr>
            <a:r>
              <a:rPr lang="it-IT" sz="1400" dirty="0" err="1" smtClean="0">
                <a:solidFill>
                  <a:srgbClr val="000000"/>
                </a:solidFill>
                <a:ea typeface="ＭＳ Ｐゴシック" charset="-128"/>
              </a:rPr>
              <a:t>Activities</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even</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extraordinary</a:t>
            </a:r>
            <a:r>
              <a:rPr lang="it-IT" sz="1400" dirty="0" smtClean="0">
                <a:solidFill>
                  <a:srgbClr val="000000"/>
                </a:solidFill>
                <a:ea typeface="ＭＳ Ｐゴシック" charset="-128"/>
              </a:rPr>
              <a:t> and </a:t>
            </a:r>
            <a:r>
              <a:rPr lang="it-IT" sz="1400" dirty="0" err="1" smtClean="0">
                <a:solidFill>
                  <a:srgbClr val="000000"/>
                </a:solidFill>
                <a:ea typeface="ＭＳ Ｐゴシック" charset="-128"/>
              </a:rPr>
              <a:t>temporary</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ones</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that</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contribute</a:t>
            </a:r>
            <a:r>
              <a:rPr lang="it-IT" sz="1400" dirty="0" smtClean="0">
                <a:solidFill>
                  <a:srgbClr val="000000"/>
                </a:solidFill>
                <a:ea typeface="ＭＳ Ｐゴシック" charset="-128"/>
              </a:rPr>
              <a:t> to </a:t>
            </a:r>
            <a:r>
              <a:rPr lang="it-IT" sz="1400" dirty="0" err="1" smtClean="0">
                <a:solidFill>
                  <a:srgbClr val="000000"/>
                </a:solidFill>
                <a:ea typeface="ＭＳ Ｐゴシック" charset="-128"/>
              </a:rPr>
              <a:t>assure</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urgent</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actions</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aimed</a:t>
            </a:r>
            <a:r>
              <a:rPr lang="it-IT" sz="1400" dirty="0" smtClean="0">
                <a:solidFill>
                  <a:srgbClr val="000000"/>
                </a:solidFill>
                <a:ea typeface="ＭＳ Ｐゴシック" charset="-128"/>
              </a:rPr>
              <a:t> to </a:t>
            </a:r>
            <a:r>
              <a:rPr lang="it-IT" sz="1400" dirty="0" err="1" smtClean="0">
                <a:solidFill>
                  <a:srgbClr val="000000"/>
                </a:solidFill>
                <a:ea typeface="ＭＳ Ｐゴシック" charset="-128"/>
              </a:rPr>
              <a:t>protect</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people</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goods</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settlements</a:t>
            </a:r>
            <a:r>
              <a:rPr lang="it-IT" sz="1400" dirty="0" smtClean="0">
                <a:solidFill>
                  <a:srgbClr val="000000"/>
                </a:solidFill>
                <a:ea typeface="ＭＳ Ｐゴシック" charset="-128"/>
              </a:rPr>
              <a:t> and </a:t>
            </a:r>
            <a:r>
              <a:rPr lang="it-IT" sz="1400" dirty="0" err="1" smtClean="0">
                <a:solidFill>
                  <a:srgbClr val="000000"/>
                </a:solidFill>
                <a:ea typeface="ＭＳ Ｐゴシック" charset="-128"/>
              </a:rPr>
              <a:t>environment</a:t>
            </a:r>
            <a:r>
              <a:rPr lang="it-IT" sz="1400" dirty="0" smtClean="0">
                <a:solidFill>
                  <a:srgbClr val="000000"/>
                </a:solidFill>
                <a:ea typeface="ＭＳ Ｐゴシック" charset="-128"/>
              </a:rPr>
              <a:t> by </a:t>
            </a:r>
            <a:r>
              <a:rPr lang="it-IT" sz="1400" dirty="0" err="1" smtClean="0">
                <a:solidFill>
                  <a:srgbClr val="000000"/>
                </a:solidFill>
                <a:ea typeface="ＭＳ Ｐゴシック" charset="-128"/>
              </a:rPr>
              <a:t>damage</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arising</a:t>
            </a:r>
            <a:r>
              <a:rPr lang="it-IT" sz="1400" dirty="0" smtClean="0">
                <a:solidFill>
                  <a:srgbClr val="000000"/>
                </a:solidFill>
                <a:ea typeface="ＭＳ Ｐゴシック" charset="-128"/>
              </a:rPr>
              <a:t> from </a:t>
            </a:r>
            <a:r>
              <a:rPr lang="it-IT" sz="1400" dirty="0" err="1" smtClean="0">
                <a:solidFill>
                  <a:srgbClr val="000000"/>
                </a:solidFill>
                <a:ea typeface="ＭＳ Ｐゴシック" charset="-128"/>
              </a:rPr>
              <a:t>dangerous</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events</a:t>
            </a:r>
            <a:endParaRPr lang="it-IT" sz="1400" dirty="0">
              <a:solidFill>
                <a:srgbClr val="000000"/>
              </a:solidFill>
              <a:ea typeface="ＭＳ Ｐゴシック" charset="-128"/>
            </a:endParaRPr>
          </a:p>
        </p:txBody>
      </p:sp>
      <p:sp>
        <p:nvSpPr>
          <p:cNvPr id="15" name="Text Box 15"/>
          <p:cNvSpPr txBox="1">
            <a:spLocks noChangeArrowheads="1"/>
          </p:cNvSpPr>
          <p:nvPr/>
        </p:nvSpPr>
        <p:spPr bwMode="auto">
          <a:xfrm>
            <a:off x="5364000" y="4852898"/>
            <a:ext cx="3240000" cy="1600438"/>
          </a:xfrm>
          <a:prstGeom prst="rect">
            <a:avLst/>
          </a:prstGeom>
          <a:solidFill>
            <a:srgbClr val="FCFEB8">
              <a:alpha val="46000"/>
            </a:srgbClr>
          </a:solidFill>
          <a:ln w="38100" cmpd="dbl">
            <a:solidFill>
              <a:srgbClr val="000099"/>
            </a:solidFill>
            <a:miter lim="800000"/>
            <a:headEnd/>
            <a:tailEnd/>
          </a:ln>
        </p:spPr>
        <p:txBody>
          <a:bodyPr wrap="square">
            <a:spAutoFit/>
          </a:bodyPr>
          <a:lstStyle/>
          <a:p>
            <a:pPr defTabSz="404065" fontAlgn="base">
              <a:spcBef>
                <a:spcPct val="50000"/>
              </a:spcBef>
              <a:spcAft>
                <a:spcPct val="0"/>
              </a:spcAft>
              <a:buClr>
                <a:srgbClr val="000000"/>
              </a:buClr>
              <a:buSzPct val="100000"/>
              <a:buFont typeface="Times New Roman" pitchFamily="18" charset="0"/>
              <a:buNone/>
            </a:pPr>
            <a:r>
              <a:rPr lang="it-IT" sz="1400" dirty="0" err="1" smtClean="0">
                <a:solidFill>
                  <a:srgbClr val="000000"/>
                </a:solidFill>
                <a:ea typeface="ＭＳ Ｐゴシック" charset="-128"/>
              </a:rPr>
              <a:t>Ordinary</a:t>
            </a:r>
            <a:r>
              <a:rPr lang="it-IT" sz="1400" dirty="0" smtClean="0">
                <a:solidFill>
                  <a:srgbClr val="000000"/>
                </a:solidFill>
                <a:ea typeface="ＭＳ Ｐゴシック" charset="-128"/>
              </a:rPr>
              <a:t> planning of </a:t>
            </a:r>
            <a:r>
              <a:rPr lang="it-IT" sz="1400" dirty="0" err="1" smtClean="0">
                <a:solidFill>
                  <a:srgbClr val="000000"/>
                </a:solidFill>
                <a:ea typeface="ＭＳ Ｐゴシック" charset="-128"/>
              </a:rPr>
              <a:t>interventions</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aimed</a:t>
            </a:r>
            <a:r>
              <a:rPr lang="it-IT" sz="1400" dirty="0" smtClean="0">
                <a:solidFill>
                  <a:srgbClr val="000000"/>
                </a:solidFill>
                <a:ea typeface="ＭＳ Ｐゴシック" charset="-128"/>
              </a:rPr>
              <a:t> to </a:t>
            </a:r>
            <a:r>
              <a:rPr lang="it-IT" sz="1400" dirty="0" err="1" smtClean="0">
                <a:solidFill>
                  <a:srgbClr val="000000"/>
                </a:solidFill>
                <a:ea typeface="ＭＳ Ｐゴシック" charset="-128"/>
              </a:rPr>
              <a:t>assure</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permanent</a:t>
            </a:r>
            <a:r>
              <a:rPr lang="it-IT" sz="1400" dirty="0" smtClean="0">
                <a:solidFill>
                  <a:srgbClr val="000000"/>
                </a:solidFill>
                <a:ea typeface="ＭＳ Ｐゴシック" charset="-128"/>
              </a:rPr>
              <a:t> and </a:t>
            </a:r>
            <a:r>
              <a:rPr lang="it-IT" sz="1400" dirty="0" err="1" smtClean="0">
                <a:solidFill>
                  <a:srgbClr val="000000"/>
                </a:solidFill>
                <a:ea typeface="ＭＳ Ｐゴシック" charset="-128"/>
              </a:rPr>
              <a:t>homogeneous</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conditions</a:t>
            </a:r>
            <a:r>
              <a:rPr lang="it-IT" sz="1400" dirty="0" smtClean="0">
                <a:solidFill>
                  <a:srgbClr val="000000"/>
                </a:solidFill>
                <a:ea typeface="ＭＳ Ｐゴシック" charset="-128"/>
              </a:rPr>
              <a:t> for promotion, </a:t>
            </a:r>
            <a:r>
              <a:rPr lang="it-IT" sz="1400" dirty="0" err="1" smtClean="0">
                <a:solidFill>
                  <a:srgbClr val="000000"/>
                </a:solidFill>
                <a:ea typeface="ＭＳ Ｐゴシック" charset="-128"/>
              </a:rPr>
              <a:t>conservation</a:t>
            </a:r>
            <a:r>
              <a:rPr lang="it-IT" sz="1400" dirty="0" smtClean="0">
                <a:solidFill>
                  <a:srgbClr val="000000"/>
                </a:solidFill>
                <a:ea typeface="ＭＳ Ｐゴシック" charset="-128"/>
              </a:rPr>
              <a:t> and </a:t>
            </a:r>
            <a:r>
              <a:rPr lang="it-IT" sz="1400" dirty="0" err="1" smtClean="0">
                <a:solidFill>
                  <a:srgbClr val="000000"/>
                </a:solidFill>
                <a:ea typeface="ＭＳ Ｐゴシック" charset="-128"/>
              </a:rPr>
              <a:t>recovery</a:t>
            </a:r>
            <a:r>
              <a:rPr lang="it-IT" sz="1400" dirty="0" smtClean="0">
                <a:solidFill>
                  <a:srgbClr val="000000"/>
                </a:solidFill>
                <a:ea typeface="ＭＳ Ｐゴシック" charset="-128"/>
              </a:rPr>
              <a:t> of </a:t>
            </a:r>
            <a:r>
              <a:rPr lang="it-IT" sz="1400" dirty="0" err="1" smtClean="0">
                <a:solidFill>
                  <a:srgbClr val="000000"/>
                </a:solidFill>
                <a:ea typeface="ＭＳ Ｐゴシック" charset="-128"/>
              </a:rPr>
              <a:t>environmental</a:t>
            </a:r>
            <a:r>
              <a:rPr lang="it-IT" sz="1400" dirty="0" smtClean="0">
                <a:solidFill>
                  <a:srgbClr val="000000"/>
                </a:solidFill>
                <a:ea typeface="ＭＳ Ｐゴシック" charset="-128"/>
              </a:rPr>
              <a:t> and </a:t>
            </a:r>
            <a:r>
              <a:rPr lang="it-IT" sz="1400" dirty="0" err="1" smtClean="0">
                <a:solidFill>
                  <a:srgbClr val="000000"/>
                </a:solidFill>
                <a:ea typeface="ＭＳ Ｐゴシック" charset="-128"/>
              </a:rPr>
              <a:t>territorial</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circumstances</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suited</a:t>
            </a:r>
            <a:r>
              <a:rPr lang="it-IT" sz="1400" dirty="0" smtClean="0">
                <a:solidFill>
                  <a:srgbClr val="000000"/>
                </a:solidFill>
                <a:ea typeface="ＭＳ Ｐゴシック" charset="-128"/>
              </a:rPr>
              <a:t> to the </a:t>
            </a:r>
            <a:r>
              <a:rPr lang="it-IT" sz="1400" dirty="0" err="1" smtClean="0">
                <a:solidFill>
                  <a:srgbClr val="000000"/>
                </a:solidFill>
                <a:ea typeface="ＭＳ Ｐゴシック" charset="-128"/>
              </a:rPr>
              <a:t>interests</a:t>
            </a:r>
            <a:r>
              <a:rPr lang="it-IT" sz="1400" dirty="0" smtClean="0">
                <a:solidFill>
                  <a:srgbClr val="000000"/>
                </a:solidFill>
                <a:ea typeface="ＭＳ Ｐゴシック" charset="-128"/>
              </a:rPr>
              <a:t> of </a:t>
            </a:r>
            <a:r>
              <a:rPr lang="it-IT" sz="1400" dirty="0" err="1" smtClean="0">
                <a:solidFill>
                  <a:srgbClr val="000000"/>
                </a:solidFill>
                <a:ea typeface="ＭＳ Ｐゴシック" charset="-128"/>
              </a:rPr>
              <a:t>communities</a:t>
            </a:r>
            <a:r>
              <a:rPr lang="it-IT" sz="1400" dirty="0" smtClean="0">
                <a:solidFill>
                  <a:srgbClr val="000000"/>
                </a:solidFill>
                <a:ea typeface="ＭＳ Ｐゴシック" charset="-128"/>
              </a:rPr>
              <a:t> and </a:t>
            </a:r>
            <a:r>
              <a:rPr lang="it-IT" sz="1400" dirty="0" err="1" smtClean="0">
                <a:solidFill>
                  <a:srgbClr val="000000"/>
                </a:solidFill>
                <a:ea typeface="ＭＳ Ｐゴシック" charset="-128"/>
              </a:rPr>
              <a:t>quality</a:t>
            </a:r>
            <a:r>
              <a:rPr lang="it-IT" sz="1400" dirty="0" smtClean="0">
                <a:solidFill>
                  <a:srgbClr val="000000"/>
                </a:solidFill>
                <a:ea typeface="ＭＳ Ｐゴシック" charset="-128"/>
              </a:rPr>
              <a:t> of life</a:t>
            </a:r>
            <a:endParaRPr lang="it-IT" sz="1400" dirty="0">
              <a:solidFill>
                <a:srgbClr val="000000"/>
              </a:solidFill>
              <a:ea typeface="ＭＳ Ｐゴシック" charset="-128"/>
            </a:endParaRPr>
          </a:p>
        </p:txBody>
      </p:sp>
      <p:sp>
        <p:nvSpPr>
          <p:cNvPr id="16" name="CasellaDiTesto 15"/>
          <p:cNvSpPr txBox="1"/>
          <p:nvPr/>
        </p:nvSpPr>
        <p:spPr>
          <a:xfrm>
            <a:off x="683568" y="3469068"/>
            <a:ext cx="2376264" cy="400110"/>
          </a:xfrm>
          <a:prstGeom prst="rect">
            <a:avLst/>
          </a:prstGeom>
          <a:noFill/>
        </p:spPr>
        <p:txBody>
          <a:bodyPr wrap="square" rtlCol="0" anchor="ctr">
            <a:spAutoFit/>
          </a:bodyPr>
          <a:lstStyle/>
          <a:p>
            <a:r>
              <a:rPr lang="it-IT" sz="2000" b="1" dirty="0" smtClean="0"/>
              <a:t>Real-time </a:t>
            </a:r>
            <a:r>
              <a:rPr lang="it-IT" sz="2000" b="1" dirty="0" err="1" smtClean="0"/>
              <a:t>activities</a:t>
            </a:r>
            <a:endParaRPr lang="it-IT" sz="2000" b="1" dirty="0"/>
          </a:p>
        </p:txBody>
      </p:sp>
      <p:sp>
        <p:nvSpPr>
          <p:cNvPr id="17" name="CasellaDiTesto 16"/>
          <p:cNvSpPr txBox="1"/>
          <p:nvPr/>
        </p:nvSpPr>
        <p:spPr>
          <a:xfrm>
            <a:off x="683568" y="5549170"/>
            <a:ext cx="2518525" cy="400110"/>
          </a:xfrm>
          <a:prstGeom prst="rect">
            <a:avLst/>
          </a:prstGeom>
          <a:noFill/>
        </p:spPr>
        <p:txBody>
          <a:bodyPr wrap="square" rtlCol="0" anchor="ctr">
            <a:spAutoFit/>
          </a:bodyPr>
          <a:lstStyle/>
          <a:p>
            <a:r>
              <a:rPr lang="it-IT" sz="2000" b="1" dirty="0" smtClean="0"/>
              <a:t>No real-time </a:t>
            </a:r>
            <a:r>
              <a:rPr lang="it-IT" sz="2000" b="1" dirty="0" err="1" smtClean="0"/>
              <a:t>activities</a:t>
            </a:r>
            <a:endParaRPr lang="it-IT" sz="2000" b="1" dirty="0"/>
          </a:p>
        </p:txBody>
      </p:sp>
      <p:sp>
        <p:nvSpPr>
          <p:cNvPr id="18" name="Freccia a destra 17"/>
          <p:cNvSpPr/>
          <p:nvPr/>
        </p:nvSpPr>
        <p:spPr>
          <a:xfrm>
            <a:off x="3707904" y="3573016"/>
            <a:ext cx="1080120" cy="29616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Freccia a destra 18"/>
          <p:cNvSpPr/>
          <p:nvPr/>
        </p:nvSpPr>
        <p:spPr>
          <a:xfrm>
            <a:off x="3707904" y="5581110"/>
            <a:ext cx="1080120" cy="2961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0116348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13" name="CasellaDiTesto 12"/>
          <p:cNvSpPr txBox="1"/>
          <p:nvPr/>
        </p:nvSpPr>
        <p:spPr>
          <a:xfrm>
            <a:off x="683568" y="1933381"/>
            <a:ext cx="7704856" cy="830997"/>
          </a:xfrm>
          <a:prstGeom prst="rect">
            <a:avLst/>
          </a:prstGeom>
          <a:noFill/>
        </p:spPr>
        <p:txBody>
          <a:bodyPr wrap="square" rtlCol="0">
            <a:spAutoFit/>
          </a:bodyPr>
          <a:lstStyle/>
          <a:p>
            <a:r>
              <a:rPr lang="it-IT" sz="2400" b="1" dirty="0" smtClean="0"/>
              <a:t>Real and No-</a:t>
            </a:r>
            <a:r>
              <a:rPr lang="it-IT" sz="2400" b="1" dirty="0" err="1" smtClean="0"/>
              <a:t>real</a:t>
            </a:r>
            <a:r>
              <a:rPr lang="it-IT" sz="2400" b="1" dirty="0" smtClean="0"/>
              <a:t> time </a:t>
            </a:r>
            <a:r>
              <a:rPr lang="it-IT" sz="2400" b="1" dirty="0" err="1" smtClean="0"/>
              <a:t>activities</a:t>
            </a:r>
            <a:r>
              <a:rPr lang="it-IT" sz="2400" b="1" dirty="0" smtClean="0"/>
              <a:t> for the </a:t>
            </a:r>
            <a:r>
              <a:rPr lang="it-IT" sz="2400" b="1" dirty="0" err="1" smtClean="0"/>
              <a:t>prevention</a:t>
            </a:r>
            <a:endParaRPr lang="it-IT" sz="2400" b="1" dirty="0" smtClean="0"/>
          </a:p>
          <a:p>
            <a:r>
              <a:rPr lang="it-IT" sz="2400" b="1" dirty="0" smtClean="0"/>
              <a:t>of </a:t>
            </a:r>
            <a:r>
              <a:rPr lang="it-IT" sz="2400" b="1" dirty="0" err="1" smtClean="0"/>
              <a:t>hydrogeological</a:t>
            </a:r>
            <a:r>
              <a:rPr lang="it-IT" sz="2400" b="1" dirty="0" smtClean="0"/>
              <a:t> and </a:t>
            </a:r>
            <a:r>
              <a:rPr lang="it-IT" sz="2400" b="1" dirty="0" err="1" smtClean="0"/>
              <a:t>hydraulic</a:t>
            </a:r>
            <a:r>
              <a:rPr lang="it-IT" sz="2400" b="1" dirty="0" smtClean="0"/>
              <a:t> </a:t>
            </a:r>
            <a:r>
              <a:rPr lang="it-IT" sz="2400" b="1" dirty="0" err="1" smtClean="0"/>
              <a:t>risk</a:t>
            </a:r>
            <a:endParaRPr lang="it-IT" sz="2400" b="1" dirty="0"/>
          </a:p>
        </p:txBody>
      </p:sp>
      <p:sp>
        <p:nvSpPr>
          <p:cNvPr id="14" name="Text Box 12"/>
          <p:cNvSpPr txBox="1">
            <a:spLocks noChangeArrowheads="1"/>
          </p:cNvSpPr>
          <p:nvPr/>
        </p:nvSpPr>
        <p:spPr bwMode="auto">
          <a:xfrm>
            <a:off x="5364361" y="3237797"/>
            <a:ext cx="3240087" cy="954107"/>
          </a:xfrm>
          <a:prstGeom prst="rect">
            <a:avLst/>
          </a:prstGeom>
          <a:solidFill>
            <a:srgbClr val="FCFEB8">
              <a:alpha val="46000"/>
            </a:srgbClr>
          </a:solidFill>
          <a:ln w="38100" cmpd="dbl">
            <a:solidFill>
              <a:srgbClr val="000099"/>
            </a:solidFill>
            <a:miter lim="800000"/>
            <a:headEnd/>
            <a:tailEnd/>
          </a:ln>
        </p:spPr>
        <p:txBody>
          <a:bodyPr wrap="square">
            <a:spAutoFit/>
          </a:bodyPr>
          <a:lstStyle/>
          <a:p>
            <a:pPr defTabSz="404065" fontAlgn="base">
              <a:spcBef>
                <a:spcPct val="50000"/>
              </a:spcBef>
              <a:spcAft>
                <a:spcPct val="0"/>
              </a:spcAft>
              <a:buClr>
                <a:srgbClr val="000000"/>
              </a:buClr>
              <a:buSzPct val="100000"/>
              <a:buFont typeface="Times New Roman" pitchFamily="18" charset="0"/>
              <a:buNone/>
            </a:pPr>
            <a:r>
              <a:rPr lang="it-IT" sz="1400" dirty="0" err="1" smtClean="0">
                <a:solidFill>
                  <a:srgbClr val="000000"/>
                </a:solidFill>
                <a:ea typeface="ＭＳ Ｐゴシック" charset="-128"/>
              </a:rPr>
              <a:t>Civil</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Protection</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Department</a:t>
            </a:r>
            <a:endParaRPr lang="it-IT" sz="1400" dirty="0" smtClean="0">
              <a:solidFill>
                <a:srgbClr val="000000"/>
              </a:solidFill>
              <a:ea typeface="ＭＳ Ｐゴシック" charset="-128"/>
            </a:endParaRPr>
          </a:p>
          <a:p>
            <a:pPr defTabSz="404065" fontAlgn="base">
              <a:spcBef>
                <a:spcPct val="50000"/>
              </a:spcBef>
              <a:spcAft>
                <a:spcPct val="0"/>
              </a:spcAft>
              <a:buClr>
                <a:srgbClr val="000000"/>
              </a:buClr>
              <a:buSzPct val="100000"/>
              <a:buFont typeface="Times New Roman" pitchFamily="18" charset="0"/>
              <a:buNone/>
            </a:pPr>
            <a:r>
              <a:rPr lang="it-IT" sz="1400" dirty="0" err="1" smtClean="0">
                <a:solidFill>
                  <a:srgbClr val="000000"/>
                </a:solidFill>
                <a:ea typeface="ＭＳ Ｐゴシック" charset="-128"/>
              </a:rPr>
              <a:t>Regions</a:t>
            </a:r>
            <a:endParaRPr lang="it-IT" sz="1400" dirty="0" smtClean="0">
              <a:solidFill>
                <a:srgbClr val="000000"/>
              </a:solidFill>
              <a:ea typeface="ＭＳ Ｐゴシック" charset="-128"/>
            </a:endParaRPr>
          </a:p>
          <a:p>
            <a:pPr defTabSz="404065" fontAlgn="base">
              <a:spcBef>
                <a:spcPct val="50000"/>
              </a:spcBef>
              <a:spcAft>
                <a:spcPct val="0"/>
              </a:spcAft>
              <a:buClr>
                <a:srgbClr val="000000"/>
              </a:buClr>
              <a:buSzPct val="100000"/>
              <a:buFont typeface="Times New Roman" pitchFamily="18" charset="0"/>
              <a:buNone/>
            </a:pPr>
            <a:r>
              <a:rPr lang="it-IT" sz="1400" dirty="0" err="1" smtClean="0">
                <a:solidFill>
                  <a:srgbClr val="000000"/>
                </a:solidFill>
                <a:ea typeface="ＭＳ Ｐゴシック" charset="-128"/>
              </a:rPr>
              <a:t>Municipalities</a:t>
            </a:r>
            <a:endParaRPr lang="it-IT" sz="1400" dirty="0">
              <a:solidFill>
                <a:srgbClr val="000000"/>
              </a:solidFill>
              <a:ea typeface="ＭＳ Ｐゴシック" charset="-128"/>
            </a:endParaRPr>
          </a:p>
        </p:txBody>
      </p:sp>
      <p:sp>
        <p:nvSpPr>
          <p:cNvPr id="15" name="Text Box 15"/>
          <p:cNvSpPr txBox="1">
            <a:spLocks noChangeArrowheads="1"/>
          </p:cNvSpPr>
          <p:nvPr/>
        </p:nvSpPr>
        <p:spPr bwMode="auto">
          <a:xfrm>
            <a:off x="5364000" y="5104055"/>
            <a:ext cx="3240000" cy="1277273"/>
          </a:xfrm>
          <a:prstGeom prst="rect">
            <a:avLst/>
          </a:prstGeom>
          <a:solidFill>
            <a:srgbClr val="FCFEB8">
              <a:alpha val="46000"/>
            </a:srgbClr>
          </a:solidFill>
          <a:ln w="38100" cmpd="dbl">
            <a:solidFill>
              <a:srgbClr val="000099"/>
            </a:solidFill>
            <a:miter lim="800000"/>
            <a:headEnd/>
            <a:tailEnd/>
          </a:ln>
        </p:spPr>
        <p:txBody>
          <a:bodyPr wrap="square">
            <a:spAutoFit/>
          </a:bodyPr>
          <a:lstStyle/>
          <a:p>
            <a:pPr defTabSz="404065" fontAlgn="base">
              <a:spcBef>
                <a:spcPct val="50000"/>
              </a:spcBef>
              <a:spcAft>
                <a:spcPct val="0"/>
              </a:spcAft>
              <a:buClr>
                <a:srgbClr val="000000"/>
              </a:buClr>
              <a:buSzPct val="100000"/>
              <a:buFont typeface="Times New Roman" pitchFamily="18" charset="0"/>
              <a:buNone/>
            </a:pPr>
            <a:r>
              <a:rPr lang="it-IT" sz="1400" dirty="0" err="1" smtClean="0">
                <a:solidFill>
                  <a:srgbClr val="000000"/>
                </a:solidFill>
                <a:ea typeface="ＭＳ Ｐゴシック" charset="-128"/>
              </a:rPr>
              <a:t>Ministry</a:t>
            </a:r>
            <a:r>
              <a:rPr lang="it-IT" sz="1400" dirty="0" smtClean="0">
                <a:solidFill>
                  <a:srgbClr val="000000"/>
                </a:solidFill>
                <a:ea typeface="ＭＳ Ｐゴシック" charset="-128"/>
              </a:rPr>
              <a:t> of the Environment</a:t>
            </a:r>
          </a:p>
          <a:p>
            <a:pPr defTabSz="404065" fontAlgn="base">
              <a:spcBef>
                <a:spcPct val="50000"/>
              </a:spcBef>
              <a:spcAft>
                <a:spcPct val="0"/>
              </a:spcAft>
              <a:buClr>
                <a:srgbClr val="000000"/>
              </a:buClr>
              <a:buSzPct val="100000"/>
              <a:buFont typeface="Times New Roman" pitchFamily="18" charset="0"/>
              <a:buNone/>
            </a:pPr>
            <a:r>
              <a:rPr lang="it-IT" sz="1400" dirty="0" err="1" smtClean="0">
                <a:solidFill>
                  <a:srgbClr val="000000"/>
                </a:solidFill>
                <a:ea typeface="ＭＳ Ｐゴシック" charset="-128"/>
              </a:rPr>
              <a:t>Regions</a:t>
            </a:r>
            <a:endParaRPr lang="it-IT" sz="1400" dirty="0" smtClean="0">
              <a:solidFill>
                <a:srgbClr val="000000"/>
              </a:solidFill>
              <a:ea typeface="ＭＳ Ｐゴシック" charset="-128"/>
            </a:endParaRPr>
          </a:p>
          <a:p>
            <a:pPr defTabSz="404065" fontAlgn="base">
              <a:spcBef>
                <a:spcPct val="50000"/>
              </a:spcBef>
              <a:spcAft>
                <a:spcPct val="0"/>
              </a:spcAft>
              <a:buClr>
                <a:srgbClr val="000000"/>
              </a:buClr>
              <a:buSzPct val="100000"/>
              <a:buFont typeface="Times New Roman" pitchFamily="18" charset="0"/>
              <a:buNone/>
            </a:pPr>
            <a:r>
              <a:rPr lang="it-IT" sz="1400" dirty="0" smtClean="0">
                <a:solidFill>
                  <a:srgbClr val="000000"/>
                </a:solidFill>
                <a:ea typeface="ＭＳ Ｐゴシック" charset="-128"/>
              </a:rPr>
              <a:t>River </a:t>
            </a:r>
            <a:r>
              <a:rPr lang="it-IT" sz="1400" dirty="0" err="1" smtClean="0">
                <a:solidFill>
                  <a:srgbClr val="000000"/>
                </a:solidFill>
                <a:ea typeface="ＭＳ Ｐゴシック" charset="-128"/>
              </a:rPr>
              <a:t>basin</a:t>
            </a:r>
            <a:r>
              <a:rPr lang="it-IT" sz="1400" dirty="0" smtClean="0">
                <a:solidFill>
                  <a:srgbClr val="000000"/>
                </a:solidFill>
                <a:ea typeface="ＭＳ Ｐゴシック" charset="-128"/>
              </a:rPr>
              <a:t> </a:t>
            </a:r>
            <a:r>
              <a:rPr lang="it-IT" sz="1400" dirty="0" err="1" smtClean="0">
                <a:solidFill>
                  <a:srgbClr val="000000"/>
                </a:solidFill>
                <a:ea typeface="ＭＳ Ｐゴシック" charset="-128"/>
              </a:rPr>
              <a:t>Authorities</a:t>
            </a:r>
            <a:endParaRPr lang="it-IT" sz="1400" dirty="0" smtClean="0">
              <a:solidFill>
                <a:srgbClr val="000000"/>
              </a:solidFill>
              <a:ea typeface="ＭＳ Ｐゴシック" charset="-128"/>
            </a:endParaRPr>
          </a:p>
          <a:p>
            <a:pPr defTabSz="404065" fontAlgn="base">
              <a:spcBef>
                <a:spcPct val="50000"/>
              </a:spcBef>
              <a:spcAft>
                <a:spcPct val="0"/>
              </a:spcAft>
              <a:buClr>
                <a:srgbClr val="000000"/>
              </a:buClr>
              <a:buSzPct val="100000"/>
              <a:buFont typeface="Times New Roman" pitchFamily="18" charset="0"/>
              <a:buNone/>
            </a:pPr>
            <a:r>
              <a:rPr lang="it-IT" sz="1400" dirty="0" smtClean="0">
                <a:solidFill>
                  <a:srgbClr val="000000"/>
                </a:solidFill>
                <a:ea typeface="ＭＳ Ｐゴシック" charset="-128"/>
              </a:rPr>
              <a:t>Italia Sicura</a:t>
            </a:r>
            <a:endParaRPr lang="it-IT" sz="1400" dirty="0">
              <a:solidFill>
                <a:srgbClr val="000000"/>
              </a:solidFill>
              <a:ea typeface="ＭＳ Ｐゴシック" charset="-128"/>
            </a:endParaRPr>
          </a:p>
        </p:txBody>
      </p:sp>
      <p:sp>
        <p:nvSpPr>
          <p:cNvPr id="16" name="CasellaDiTesto 15"/>
          <p:cNvSpPr txBox="1"/>
          <p:nvPr/>
        </p:nvSpPr>
        <p:spPr>
          <a:xfrm>
            <a:off x="683568" y="3469068"/>
            <a:ext cx="2376264" cy="400110"/>
          </a:xfrm>
          <a:prstGeom prst="rect">
            <a:avLst/>
          </a:prstGeom>
          <a:noFill/>
        </p:spPr>
        <p:txBody>
          <a:bodyPr wrap="square" rtlCol="0" anchor="ctr">
            <a:spAutoFit/>
          </a:bodyPr>
          <a:lstStyle/>
          <a:p>
            <a:r>
              <a:rPr lang="it-IT" sz="2000" b="1" dirty="0" smtClean="0"/>
              <a:t>Real-time </a:t>
            </a:r>
            <a:r>
              <a:rPr lang="it-IT" sz="2000" b="1" dirty="0" err="1" smtClean="0"/>
              <a:t>activities</a:t>
            </a:r>
            <a:endParaRPr lang="it-IT" sz="2000" b="1" dirty="0"/>
          </a:p>
        </p:txBody>
      </p:sp>
      <p:sp>
        <p:nvSpPr>
          <p:cNvPr id="17" name="CasellaDiTesto 16"/>
          <p:cNvSpPr txBox="1"/>
          <p:nvPr/>
        </p:nvSpPr>
        <p:spPr>
          <a:xfrm>
            <a:off x="683568" y="5549170"/>
            <a:ext cx="2518525" cy="400110"/>
          </a:xfrm>
          <a:prstGeom prst="rect">
            <a:avLst/>
          </a:prstGeom>
          <a:noFill/>
        </p:spPr>
        <p:txBody>
          <a:bodyPr wrap="square" rtlCol="0" anchor="ctr">
            <a:spAutoFit/>
          </a:bodyPr>
          <a:lstStyle/>
          <a:p>
            <a:r>
              <a:rPr lang="it-IT" sz="2000" b="1" dirty="0" smtClean="0"/>
              <a:t>No real-time </a:t>
            </a:r>
            <a:r>
              <a:rPr lang="it-IT" sz="2000" b="1" dirty="0" err="1" smtClean="0"/>
              <a:t>activities</a:t>
            </a:r>
            <a:endParaRPr lang="it-IT" sz="2000" b="1" dirty="0"/>
          </a:p>
        </p:txBody>
      </p:sp>
      <p:sp>
        <p:nvSpPr>
          <p:cNvPr id="18" name="Freccia a destra 17"/>
          <p:cNvSpPr/>
          <p:nvPr/>
        </p:nvSpPr>
        <p:spPr>
          <a:xfrm>
            <a:off x="3707904" y="3573016"/>
            <a:ext cx="1080120" cy="29616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Freccia a destra 18"/>
          <p:cNvSpPr/>
          <p:nvPr/>
        </p:nvSpPr>
        <p:spPr>
          <a:xfrm>
            <a:off x="3707904" y="5581110"/>
            <a:ext cx="1080120" cy="2961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1685804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755576" y="1988840"/>
            <a:ext cx="7704856" cy="72008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en-GB" sz="2400" b="1" smtClean="0">
                <a:solidFill>
                  <a:srgbClr val="39383A"/>
                </a:solidFill>
                <a:latin typeface="+mn-lt"/>
                <a:ea typeface="MS Mincho"/>
                <a:cs typeface="Times New Roman"/>
              </a:rPr>
              <a:t>The Italian Early Warning System</a:t>
            </a:r>
            <a:endParaRPr lang="ca-ES" sz="4000" dirty="0"/>
          </a:p>
        </p:txBody>
      </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2702006"/>
            <a:ext cx="2892225" cy="4088087"/>
          </a:xfrm>
          <a:prstGeom prst="round2DiagRect">
            <a:avLst>
              <a:gd name="adj1" fmla="val 16667"/>
              <a:gd name="adj2" fmla="val 0"/>
            </a:avLst>
          </a:prstGeom>
          <a:ln w="88900" cap="sq">
            <a:noFill/>
            <a:miter lim="800000"/>
          </a:ln>
          <a:effectLst>
            <a:outerShdw blurRad="254000" algn="tl" rotWithShape="0">
              <a:srgbClr val="000000">
                <a:alpha val="43000"/>
              </a:srgbClr>
            </a:outerShdw>
          </a:effectLst>
        </p:spPr>
      </p:pic>
      <p:sp>
        <p:nvSpPr>
          <p:cNvPr id="5" name="CasellaDiTesto 4"/>
          <p:cNvSpPr txBox="1"/>
          <p:nvPr/>
        </p:nvSpPr>
        <p:spPr>
          <a:xfrm>
            <a:off x="4427984" y="2727490"/>
            <a:ext cx="4487079" cy="369332"/>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spAutoFit/>
          </a:bodyPr>
          <a:lstStyle/>
          <a:p>
            <a:pPr marL="0" marR="0" lvl="0" indent="0" algn="ctr" defTabSz="404065" eaLnBrk="1" fontAlgn="base" latinLnBrk="0" hangingPunct="1">
              <a:lnSpc>
                <a:spcPct val="100000"/>
              </a:lnSpc>
              <a:spcBef>
                <a:spcPct val="0"/>
              </a:spcBef>
              <a:spcAft>
                <a:spcPct val="0"/>
              </a:spcAft>
              <a:buClr>
                <a:srgbClr val="000000"/>
              </a:buClr>
              <a:buSzPct val="100000"/>
              <a:buFont typeface="Times New Roman" pitchFamily="18" charset="0"/>
              <a:buNone/>
              <a:tabLst/>
              <a:defRPr/>
            </a:pPr>
            <a:r>
              <a:rPr kumimoji="0" lang="it-IT" sz="1800" b="1" i="0" u="none" strike="noStrike" kern="0" cap="none" spc="0" normalizeH="0" baseline="0" noProof="0" dirty="0" smtClean="0">
                <a:ln>
                  <a:noFill/>
                </a:ln>
                <a:solidFill>
                  <a:prstClr val="black"/>
                </a:solidFill>
                <a:effectLst/>
                <a:uLnTx/>
                <a:uFillTx/>
                <a:latin typeface="Calibri"/>
                <a:ea typeface="+mn-ea"/>
                <a:cs typeface="+mn-cs"/>
              </a:rPr>
              <a:t>Dir. P.C.M. 27/02/2004</a:t>
            </a:r>
          </a:p>
        </p:txBody>
      </p:sp>
      <p:sp>
        <p:nvSpPr>
          <p:cNvPr id="6" name="CasellaDiTesto 5"/>
          <p:cNvSpPr txBox="1"/>
          <p:nvPr/>
        </p:nvSpPr>
        <p:spPr>
          <a:xfrm>
            <a:off x="4499992" y="3419708"/>
            <a:ext cx="4415071" cy="369332"/>
          </a:xfrm>
          <a:prstGeom prst="rect">
            <a:avLst/>
          </a:prstGeom>
          <a:noFill/>
        </p:spPr>
        <p:txBody>
          <a:bodyPr wrap="square" rtlCol="0">
            <a:spAutoFit/>
          </a:bodyPr>
          <a:lstStyle/>
          <a:p>
            <a:pPr algn="ctr" defTabSz="404065" fontAlgn="base">
              <a:spcBef>
                <a:spcPct val="0"/>
              </a:spcBef>
              <a:spcAft>
                <a:spcPct val="0"/>
              </a:spcAft>
              <a:buClr>
                <a:srgbClr val="000000"/>
              </a:buClr>
              <a:buSzPct val="100000"/>
              <a:buFont typeface="Times New Roman" pitchFamily="18" charset="0"/>
              <a:buNone/>
            </a:pPr>
            <a:r>
              <a:rPr lang="it-IT" dirty="0" smtClean="0">
                <a:solidFill>
                  <a:prstClr val="black"/>
                </a:solidFill>
                <a:ea typeface="ＭＳ Ｐゴシック" charset="-128"/>
              </a:rPr>
              <a:t>TASKS</a:t>
            </a:r>
            <a:endParaRPr lang="it-IT" dirty="0">
              <a:solidFill>
                <a:prstClr val="black"/>
              </a:solidFill>
              <a:ea typeface="ＭＳ Ｐゴシック" charset="-128"/>
            </a:endParaRPr>
          </a:p>
        </p:txBody>
      </p:sp>
      <p:sp>
        <p:nvSpPr>
          <p:cNvPr id="7" name="CasellaDiTesto 6"/>
          <p:cNvSpPr txBox="1"/>
          <p:nvPr/>
        </p:nvSpPr>
        <p:spPr>
          <a:xfrm>
            <a:off x="4499992" y="3977769"/>
            <a:ext cx="4415071" cy="1323439"/>
          </a:xfrm>
          <a:prstGeom prst="rect">
            <a:avLst/>
          </a:prstGeom>
          <a:noFill/>
          <a:ln>
            <a:solidFill>
              <a:sysClr val="windowText" lastClr="000000"/>
            </a:solidFill>
          </a:ln>
        </p:spPr>
        <p:txBody>
          <a:bodyPr wrap="square" rtlCol="0">
            <a:spAutoFit/>
          </a:bodyPr>
          <a:lstStyle/>
          <a:p>
            <a:pPr marL="177800" marR="0" lvl="0" indent="-177800" defTabSz="404065" eaLnBrk="1" fontAlgn="base" latinLnBrk="0" hangingPunct="1">
              <a:lnSpc>
                <a:spcPct val="100000"/>
              </a:lnSpc>
              <a:spcBef>
                <a:spcPct val="0"/>
              </a:spcBef>
              <a:spcAft>
                <a:spcPts val="600"/>
              </a:spcAft>
              <a:buClr>
                <a:srgbClr val="000000"/>
              </a:buClr>
              <a:buSzPct val="100000"/>
              <a:buFont typeface="Wingdings" pitchFamily="2" charset="2"/>
              <a:buChar char="q"/>
              <a:tabLst/>
              <a:defRPr/>
            </a:pPr>
            <a:r>
              <a:rPr kumimoji="0" lang="it-IT" sz="1400" b="0" i="0" u="none" strike="noStrike" kern="0" cap="none" spc="0" normalizeH="0" baseline="0" noProof="0" dirty="0" err="1" smtClean="0">
                <a:ln>
                  <a:noFill/>
                </a:ln>
                <a:solidFill>
                  <a:prstClr val="black"/>
                </a:solidFill>
                <a:effectLst/>
                <a:uLnTx/>
                <a:uFillTx/>
                <a:ea typeface="ＭＳ Ｐゴシック" charset="-128"/>
              </a:rPr>
              <a:t>Announcement</a:t>
            </a:r>
            <a:r>
              <a:rPr kumimoji="0" lang="it-IT" sz="1400" b="0" i="0" u="none" strike="noStrike" kern="0" cap="none" spc="0" normalizeH="0" baseline="0" noProof="0" dirty="0" smtClean="0">
                <a:ln>
                  <a:noFill/>
                </a:ln>
                <a:solidFill>
                  <a:prstClr val="black"/>
                </a:solidFill>
                <a:effectLst/>
                <a:uLnTx/>
                <a:uFillTx/>
                <a:ea typeface="ＭＳ Ｐゴシック" charset="-128"/>
              </a:rPr>
              <a:t>, </a:t>
            </a:r>
            <a:r>
              <a:rPr kumimoji="0" lang="it-IT" sz="1400" b="0" i="0" u="none" strike="noStrike" kern="0" cap="none" spc="0" normalizeH="0" baseline="0" noProof="0" dirty="0" err="1" smtClean="0">
                <a:ln>
                  <a:noFill/>
                </a:ln>
                <a:solidFill>
                  <a:prstClr val="black"/>
                </a:solidFill>
                <a:effectLst/>
                <a:uLnTx/>
                <a:uFillTx/>
                <a:ea typeface="ＭＳ Ｐゴシック" charset="-128"/>
              </a:rPr>
              <a:t>monitoring</a:t>
            </a:r>
            <a:r>
              <a:rPr kumimoji="0" lang="it-IT" sz="1400" b="0" i="0" u="none" strike="noStrike" kern="0" cap="none" spc="0" normalizeH="0" baseline="0" noProof="0" dirty="0" smtClean="0">
                <a:ln>
                  <a:noFill/>
                </a:ln>
                <a:solidFill>
                  <a:prstClr val="black"/>
                </a:solidFill>
                <a:effectLst/>
                <a:uLnTx/>
                <a:uFillTx/>
                <a:ea typeface="ＭＳ Ｐゴシック" charset="-128"/>
              </a:rPr>
              <a:t> and </a:t>
            </a:r>
            <a:r>
              <a:rPr kumimoji="0" lang="it-IT" sz="1400" b="0" i="0" u="none" strike="noStrike" kern="0" cap="none" spc="0" normalizeH="0" baseline="0" noProof="0" dirty="0" err="1" smtClean="0">
                <a:ln>
                  <a:noFill/>
                </a:ln>
                <a:solidFill>
                  <a:prstClr val="black"/>
                </a:solidFill>
                <a:effectLst/>
                <a:uLnTx/>
                <a:uFillTx/>
                <a:ea typeface="ＭＳ Ｐゴシック" charset="-128"/>
              </a:rPr>
              <a:t>survaillance</a:t>
            </a:r>
            <a:r>
              <a:rPr kumimoji="0" lang="it-IT" sz="1400" b="0" i="0" u="none" strike="noStrike" kern="0" cap="none" spc="0" normalizeH="0" baseline="0" noProof="0" dirty="0" smtClean="0">
                <a:ln>
                  <a:noFill/>
                </a:ln>
                <a:solidFill>
                  <a:prstClr val="black"/>
                </a:solidFill>
                <a:effectLst/>
                <a:uLnTx/>
                <a:uFillTx/>
                <a:ea typeface="ＭＳ Ｐゴシック" charset="-128"/>
              </a:rPr>
              <a:t> of </a:t>
            </a:r>
            <a:r>
              <a:rPr kumimoji="0" lang="it-IT" sz="1400" b="0" i="0" u="none" strike="noStrike" kern="0" cap="none" spc="0" normalizeH="0" baseline="0" noProof="0" dirty="0" err="1" smtClean="0">
                <a:ln>
                  <a:noFill/>
                </a:ln>
                <a:solidFill>
                  <a:prstClr val="black"/>
                </a:solidFill>
                <a:effectLst/>
                <a:uLnTx/>
                <a:uFillTx/>
                <a:ea typeface="ＭＳ Ｐゴシック" charset="-128"/>
              </a:rPr>
              <a:t>risk</a:t>
            </a:r>
            <a:r>
              <a:rPr kumimoji="0" lang="it-IT" sz="1400" b="0" i="0" u="none" strike="noStrike" kern="0" cap="none" spc="0" normalizeH="0" baseline="0" noProof="0" dirty="0" smtClean="0">
                <a:ln>
                  <a:noFill/>
                </a:ln>
                <a:solidFill>
                  <a:prstClr val="black"/>
                </a:solidFill>
                <a:effectLst/>
                <a:uLnTx/>
                <a:uFillTx/>
                <a:ea typeface="ＭＳ Ｐゴシック" charset="-128"/>
              </a:rPr>
              <a:t> </a:t>
            </a:r>
            <a:r>
              <a:rPr kumimoji="0" lang="it-IT" sz="1400" b="0" i="0" u="none" strike="noStrike" kern="0" cap="none" spc="0" normalizeH="0" baseline="0" noProof="0" dirty="0" err="1" smtClean="0">
                <a:ln>
                  <a:noFill/>
                </a:ln>
                <a:solidFill>
                  <a:prstClr val="black"/>
                </a:solidFill>
                <a:effectLst/>
                <a:uLnTx/>
                <a:uFillTx/>
                <a:ea typeface="ＭＳ Ｐゴシック" charset="-128"/>
              </a:rPr>
              <a:t>scenarios</a:t>
            </a:r>
            <a:r>
              <a:rPr kumimoji="0" lang="it-IT" sz="1400" b="0" i="0" u="none" strike="noStrike" kern="0" cap="none" spc="0" normalizeH="0" baseline="0" noProof="0" dirty="0" smtClean="0">
                <a:ln>
                  <a:noFill/>
                </a:ln>
                <a:solidFill>
                  <a:prstClr val="black"/>
                </a:solidFill>
                <a:effectLst/>
                <a:uLnTx/>
                <a:uFillTx/>
                <a:ea typeface="ＭＳ Ｐゴシック" charset="-128"/>
              </a:rPr>
              <a:t> in </a:t>
            </a:r>
            <a:r>
              <a:rPr kumimoji="0" lang="it-IT" sz="1400" b="0" i="0" u="none" strike="noStrike" kern="0" cap="none" spc="0" normalizeH="0" baseline="0" noProof="0" dirty="0" err="1" smtClean="0">
                <a:ln>
                  <a:noFill/>
                </a:ln>
                <a:solidFill>
                  <a:prstClr val="black"/>
                </a:solidFill>
                <a:effectLst/>
                <a:uLnTx/>
                <a:uFillTx/>
                <a:ea typeface="ＭＳ Ｐゴシック" charset="-128"/>
              </a:rPr>
              <a:t>real</a:t>
            </a:r>
            <a:r>
              <a:rPr kumimoji="0" lang="it-IT" sz="1400" b="0" i="0" u="none" strike="noStrike" kern="0" cap="none" spc="0" normalizeH="0" baseline="0" noProof="0" dirty="0" smtClean="0">
                <a:ln>
                  <a:noFill/>
                </a:ln>
                <a:solidFill>
                  <a:prstClr val="black"/>
                </a:solidFill>
                <a:effectLst/>
                <a:uLnTx/>
                <a:uFillTx/>
                <a:ea typeface="ＭＳ Ｐゴシック" charset="-128"/>
              </a:rPr>
              <a:t> time</a:t>
            </a:r>
          </a:p>
          <a:p>
            <a:pPr marL="177800" marR="0" lvl="0" indent="-177800" defTabSz="404065" eaLnBrk="1" fontAlgn="base" latinLnBrk="0" hangingPunct="1">
              <a:lnSpc>
                <a:spcPct val="100000"/>
              </a:lnSpc>
              <a:spcBef>
                <a:spcPct val="0"/>
              </a:spcBef>
              <a:spcAft>
                <a:spcPts val="600"/>
              </a:spcAft>
              <a:buClr>
                <a:srgbClr val="000000"/>
              </a:buClr>
              <a:buSzPct val="100000"/>
              <a:buFont typeface="Wingdings" pitchFamily="2" charset="2"/>
              <a:buChar char="q"/>
              <a:tabLst/>
              <a:defRPr/>
            </a:pPr>
            <a:r>
              <a:rPr kumimoji="0" lang="it-IT" sz="1400" b="0" i="0" u="none" strike="noStrike" kern="0" cap="none" spc="0" normalizeH="0" baseline="0" noProof="0" dirty="0" err="1" smtClean="0">
                <a:ln>
                  <a:noFill/>
                </a:ln>
                <a:solidFill>
                  <a:prstClr val="black"/>
                </a:solidFill>
                <a:effectLst/>
                <a:uLnTx/>
                <a:uFillTx/>
                <a:ea typeface="ＭＳ Ｐゴシック" charset="-128"/>
              </a:rPr>
              <a:t>Declaration</a:t>
            </a:r>
            <a:r>
              <a:rPr kumimoji="0" lang="it-IT" sz="1400" b="0" i="0" u="none" strike="noStrike" kern="0" cap="none" spc="0" normalizeH="0" baseline="0" noProof="0" dirty="0" smtClean="0">
                <a:ln>
                  <a:noFill/>
                </a:ln>
                <a:solidFill>
                  <a:prstClr val="black"/>
                </a:solidFill>
                <a:effectLst/>
                <a:uLnTx/>
                <a:uFillTx/>
                <a:ea typeface="ＭＳ Ｐゴシック" charset="-128"/>
              </a:rPr>
              <a:t> of the </a:t>
            </a:r>
            <a:r>
              <a:rPr kumimoji="0" lang="it-IT" sz="1400" b="0" i="0" u="none" strike="noStrike" kern="0" cap="none" spc="0" normalizeH="0" baseline="0" noProof="0" dirty="0" err="1" smtClean="0">
                <a:ln>
                  <a:noFill/>
                </a:ln>
                <a:solidFill>
                  <a:prstClr val="black"/>
                </a:solidFill>
                <a:effectLst/>
                <a:uLnTx/>
                <a:uFillTx/>
                <a:ea typeface="ＭＳ Ｐゴシック" charset="-128"/>
              </a:rPr>
              <a:t>expected</a:t>
            </a:r>
            <a:r>
              <a:rPr kumimoji="0" lang="it-IT" sz="1400" b="0" i="0" u="none" strike="noStrike" kern="0" cap="none" spc="0" normalizeH="0" baseline="0" noProof="0" dirty="0" smtClean="0">
                <a:ln>
                  <a:noFill/>
                </a:ln>
                <a:solidFill>
                  <a:prstClr val="black"/>
                </a:solidFill>
                <a:effectLst/>
                <a:uLnTx/>
                <a:uFillTx/>
                <a:ea typeface="ＭＳ Ｐゴシック" charset="-128"/>
              </a:rPr>
              <a:t> </a:t>
            </a:r>
            <a:r>
              <a:rPr kumimoji="0" lang="it-IT" sz="1400" b="0" i="0" u="none" strike="noStrike" kern="0" cap="none" spc="0" normalizeH="0" baseline="0" noProof="0" dirty="0" err="1" smtClean="0">
                <a:ln>
                  <a:noFill/>
                </a:ln>
                <a:solidFill>
                  <a:prstClr val="black"/>
                </a:solidFill>
                <a:effectLst/>
                <a:uLnTx/>
                <a:uFillTx/>
                <a:ea typeface="ＭＳ Ｐゴシック" charset="-128"/>
              </a:rPr>
              <a:t>severity</a:t>
            </a:r>
            <a:r>
              <a:rPr kumimoji="0" lang="it-IT" sz="1400" b="0" i="0" u="none" strike="noStrike" kern="0" cap="none" spc="0" normalizeH="0" baseline="0" noProof="0" dirty="0" smtClean="0">
                <a:ln>
                  <a:noFill/>
                </a:ln>
                <a:solidFill>
                  <a:prstClr val="black"/>
                </a:solidFill>
                <a:effectLst/>
                <a:uLnTx/>
                <a:uFillTx/>
                <a:ea typeface="ＭＳ Ｐゴシック" charset="-128"/>
              </a:rPr>
              <a:t> </a:t>
            </a:r>
            <a:r>
              <a:rPr kumimoji="0" lang="it-IT" sz="1400" b="0" i="0" u="none" strike="noStrike" kern="0" cap="none" spc="0" normalizeH="0" baseline="0" noProof="0" dirty="0" err="1" smtClean="0">
                <a:ln>
                  <a:noFill/>
                </a:ln>
                <a:solidFill>
                  <a:prstClr val="black"/>
                </a:solidFill>
                <a:effectLst/>
                <a:uLnTx/>
                <a:uFillTx/>
                <a:ea typeface="ＭＳ Ｐゴシック" charset="-128"/>
              </a:rPr>
              <a:t>levels</a:t>
            </a:r>
            <a:endParaRPr kumimoji="0" lang="it-IT" sz="1400" b="0" i="0" u="none" strike="noStrike" kern="0" cap="none" spc="0" normalizeH="0" baseline="0" noProof="0" dirty="0" smtClean="0">
              <a:ln>
                <a:noFill/>
              </a:ln>
              <a:solidFill>
                <a:prstClr val="black"/>
              </a:solidFill>
              <a:effectLst/>
              <a:uLnTx/>
              <a:uFillTx/>
              <a:ea typeface="ＭＳ Ｐゴシック" charset="-128"/>
            </a:endParaRPr>
          </a:p>
          <a:p>
            <a:pPr marL="177800" marR="0" lvl="0" indent="-177800" defTabSz="404065" eaLnBrk="1" fontAlgn="base" latinLnBrk="0" hangingPunct="1">
              <a:lnSpc>
                <a:spcPct val="100000"/>
              </a:lnSpc>
              <a:spcBef>
                <a:spcPct val="0"/>
              </a:spcBef>
              <a:spcAft>
                <a:spcPts val="600"/>
              </a:spcAft>
              <a:buClr>
                <a:srgbClr val="000000"/>
              </a:buClr>
              <a:buSzPct val="100000"/>
              <a:buFont typeface="Wingdings" pitchFamily="2" charset="2"/>
              <a:buChar char="q"/>
              <a:tabLst/>
              <a:defRPr/>
            </a:pPr>
            <a:r>
              <a:rPr kumimoji="0" lang="it-IT" sz="1400" b="0" i="0" u="none" strike="noStrike" kern="0" cap="none" spc="0" normalizeH="0" baseline="0" noProof="0" dirty="0" err="1" smtClean="0">
                <a:ln>
                  <a:noFill/>
                </a:ln>
                <a:solidFill>
                  <a:prstClr val="black"/>
                </a:solidFill>
                <a:effectLst/>
                <a:uLnTx/>
                <a:uFillTx/>
                <a:ea typeface="ＭＳ Ｐゴシック" charset="-128"/>
              </a:rPr>
              <a:t>Warnings</a:t>
            </a:r>
            <a:r>
              <a:rPr kumimoji="0" lang="it-IT" sz="1400" b="0" i="0" u="none" strike="noStrike" kern="0" cap="none" spc="0" normalizeH="0" baseline="0" noProof="0" dirty="0" smtClean="0">
                <a:ln>
                  <a:noFill/>
                </a:ln>
                <a:solidFill>
                  <a:prstClr val="black"/>
                </a:solidFill>
                <a:effectLst/>
                <a:uLnTx/>
                <a:uFillTx/>
                <a:ea typeface="ＭＳ Ｐゴシック" charset="-128"/>
              </a:rPr>
              <a:t> </a:t>
            </a:r>
            <a:r>
              <a:rPr kumimoji="0" lang="it-IT" sz="1400" b="0" i="0" u="none" strike="noStrike" kern="0" cap="none" spc="0" normalizeH="0" baseline="0" noProof="0" dirty="0" smtClean="0">
                <a:ln>
                  <a:noFill/>
                </a:ln>
                <a:solidFill>
                  <a:prstClr val="black"/>
                </a:solidFill>
                <a:effectLst/>
                <a:uLnTx/>
                <a:uFillTx/>
                <a:ea typeface="ＭＳ Ｐゴシック" charset="-128"/>
                <a:sym typeface="Wingdings" pitchFamily="2" charset="2"/>
              </a:rPr>
              <a:t> </a:t>
            </a:r>
            <a:r>
              <a:rPr kumimoji="0" lang="it-IT" sz="1400" b="0" i="0" u="none" strike="noStrike" kern="0" cap="none" spc="0" normalizeH="0" baseline="0" noProof="0" dirty="0" err="1" smtClean="0">
                <a:ln>
                  <a:noFill/>
                </a:ln>
                <a:solidFill>
                  <a:prstClr val="black"/>
                </a:solidFill>
                <a:effectLst/>
                <a:uLnTx/>
                <a:uFillTx/>
                <a:ea typeface="ＭＳ Ｐゴシック" charset="-128"/>
              </a:rPr>
              <a:t>activation</a:t>
            </a:r>
            <a:r>
              <a:rPr kumimoji="0" lang="it-IT" sz="1400" b="0" i="0" u="none" strike="noStrike" kern="0" cap="none" spc="0" normalizeH="0" baseline="0" noProof="0" dirty="0" smtClean="0">
                <a:ln>
                  <a:noFill/>
                </a:ln>
                <a:solidFill>
                  <a:prstClr val="black"/>
                </a:solidFill>
                <a:effectLst/>
                <a:uLnTx/>
                <a:uFillTx/>
                <a:ea typeface="ＭＳ Ｐゴシック" charset="-128"/>
              </a:rPr>
              <a:t> of operative </a:t>
            </a:r>
            <a:r>
              <a:rPr kumimoji="0" lang="it-IT" sz="1400" b="0" i="0" u="none" strike="noStrike" kern="0" cap="none" spc="0" normalizeH="0" baseline="0" noProof="0" dirty="0" err="1" smtClean="0">
                <a:ln>
                  <a:noFill/>
                </a:ln>
                <a:solidFill>
                  <a:prstClr val="black"/>
                </a:solidFill>
                <a:effectLst/>
                <a:uLnTx/>
                <a:uFillTx/>
                <a:ea typeface="ＭＳ Ｐゴシック" charset="-128"/>
              </a:rPr>
              <a:t>response</a:t>
            </a:r>
            <a:r>
              <a:rPr kumimoji="0" lang="it-IT" sz="1400" b="0" i="0" u="none" strike="noStrike" kern="0" cap="none" spc="0" normalizeH="0" baseline="0" noProof="0" dirty="0" smtClean="0">
                <a:ln>
                  <a:noFill/>
                </a:ln>
                <a:solidFill>
                  <a:prstClr val="black"/>
                </a:solidFill>
                <a:effectLst/>
                <a:uLnTx/>
                <a:uFillTx/>
                <a:ea typeface="ＭＳ Ｐゴシック" charset="-128"/>
              </a:rPr>
              <a:t> in </a:t>
            </a:r>
            <a:r>
              <a:rPr kumimoji="0" lang="it-IT" sz="1400" b="0" i="0" u="none" strike="noStrike" kern="0" cap="none" spc="0" normalizeH="0" baseline="0" noProof="0" dirty="0" err="1" smtClean="0">
                <a:ln>
                  <a:noFill/>
                </a:ln>
                <a:solidFill>
                  <a:prstClr val="black"/>
                </a:solidFill>
                <a:effectLst/>
                <a:uLnTx/>
                <a:uFillTx/>
                <a:ea typeface="ＭＳ Ｐゴシック" charset="-128"/>
              </a:rPr>
              <a:t>real</a:t>
            </a:r>
            <a:r>
              <a:rPr kumimoji="0" lang="it-IT" sz="1400" b="0" i="0" u="none" strike="noStrike" kern="0" cap="none" spc="0" normalizeH="0" baseline="0" noProof="0" dirty="0" smtClean="0">
                <a:ln>
                  <a:noFill/>
                </a:ln>
                <a:solidFill>
                  <a:prstClr val="black"/>
                </a:solidFill>
                <a:effectLst/>
                <a:uLnTx/>
                <a:uFillTx/>
                <a:ea typeface="ＭＳ Ｐゴシック" charset="-128"/>
              </a:rPr>
              <a:t> time </a:t>
            </a:r>
            <a:r>
              <a:rPr kumimoji="0" lang="it-IT" sz="1400" b="0" i="0" u="none" strike="noStrike" kern="0" cap="none" spc="0" normalizeH="0" baseline="0" noProof="0" dirty="0" err="1" smtClean="0">
                <a:ln>
                  <a:noFill/>
                </a:ln>
                <a:solidFill>
                  <a:prstClr val="black"/>
                </a:solidFill>
                <a:effectLst/>
                <a:uLnTx/>
                <a:uFillTx/>
                <a:ea typeface="ＭＳ Ｐゴシック" charset="-128"/>
              </a:rPr>
              <a:t>at</a:t>
            </a:r>
            <a:r>
              <a:rPr kumimoji="0" lang="it-IT" sz="1400" b="0" i="0" u="none" strike="noStrike" kern="0" cap="none" spc="0" normalizeH="0" baseline="0" noProof="0" dirty="0" smtClean="0">
                <a:ln>
                  <a:noFill/>
                </a:ln>
                <a:solidFill>
                  <a:prstClr val="black"/>
                </a:solidFill>
                <a:effectLst/>
                <a:uLnTx/>
                <a:uFillTx/>
                <a:ea typeface="ＭＳ Ｐゴシック" charset="-128"/>
              </a:rPr>
              <a:t> </a:t>
            </a:r>
            <a:r>
              <a:rPr kumimoji="0" lang="it-IT" sz="1400" b="0" i="0" u="none" strike="noStrike" kern="0" cap="none" spc="0" normalizeH="0" baseline="0" noProof="0" dirty="0" err="1" smtClean="0">
                <a:ln>
                  <a:noFill/>
                </a:ln>
                <a:solidFill>
                  <a:prstClr val="black"/>
                </a:solidFill>
                <a:effectLst/>
                <a:uLnTx/>
                <a:uFillTx/>
                <a:ea typeface="ＭＳ Ｐゴシック" charset="-128"/>
              </a:rPr>
              <a:t>different</a:t>
            </a:r>
            <a:r>
              <a:rPr kumimoji="0" lang="it-IT" sz="1400" b="0" i="0" u="none" strike="noStrike" kern="0" cap="none" spc="0" normalizeH="0" baseline="0" noProof="0" dirty="0" smtClean="0">
                <a:ln>
                  <a:noFill/>
                </a:ln>
                <a:solidFill>
                  <a:prstClr val="black"/>
                </a:solidFill>
                <a:effectLst/>
                <a:uLnTx/>
                <a:uFillTx/>
                <a:ea typeface="ＭＳ Ｐゴシック" charset="-128"/>
              </a:rPr>
              <a:t> </a:t>
            </a:r>
            <a:r>
              <a:rPr kumimoji="0" lang="it-IT" sz="1400" b="0" i="0" u="none" strike="noStrike" kern="0" cap="none" spc="0" normalizeH="0" baseline="0" noProof="0" dirty="0" err="1" smtClean="0">
                <a:ln>
                  <a:noFill/>
                </a:ln>
                <a:solidFill>
                  <a:prstClr val="black"/>
                </a:solidFill>
                <a:effectLst/>
                <a:uLnTx/>
                <a:uFillTx/>
                <a:ea typeface="ＭＳ Ｐゴシック" charset="-128"/>
              </a:rPr>
              <a:t>territorial</a:t>
            </a:r>
            <a:r>
              <a:rPr kumimoji="0" lang="it-IT" sz="1400" b="0" i="0" u="none" strike="noStrike" kern="0" cap="none" spc="0" normalizeH="0" baseline="0" noProof="0" dirty="0" smtClean="0">
                <a:ln>
                  <a:noFill/>
                </a:ln>
                <a:solidFill>
                  <a:prstClr val="black"/>
                </a:solidFill>
                <a:effectLst/>
                <a:uLnTx/>
                <a:uFillTx/>
                <a:ea typeface="ＭＳ Ｐゴシック" charset="-128"/>
              </a:rPr>
              <a:t> </a:t>
            </a:r>
            <a:r>
              <a:rPr kumimoji="0" lang="it-IT" sz="1400" b="0" i="0" u="none" strike="noStrike" kern="0" cap="none" spc="0" normalizeH="0" baseline="0" noProof="0" dirty="0" err="1" smtClean="0">
                <a:ln>
                  <a:noFill/>
                </a:ln>
                <a:solidFill>
                  <a:prstClr val="black"/>
                </a:solidFill>
                <a:effectLst/>
                <a:uLnTx/>
                <a:uFillTx/>
                <a:ea typeface="ＭＳ Ｐゴシック" charset="-128"/>
              </a:rPr>
              <a:t>levels</a:t>
            </a:r>
            <a:endParaRPr kumimoji="0" lang="it-IT" sz="1400" b="0" i="0" u="none" strike="noStrike" kern="0" cap="none" spc="0" normalizeH="0" baseline="0" noProof="0" dirty="0" smtClean="0">
              <a:ln>
                <a:noFill/>
              </a:ln>
              <a:solidFill>
                <a:prstClr val="black"/>
              </a:solidFill>
              <a:effectLst/>
              <a:uLnTx/>
              <a:uFillTx/>
              <a:ea typeface="ＭＳ Ｐゴシック" charset="-128"/>
            </a:endParaRPr>
          </a:p>
        </p:txBody>
      </p:sp>
    </p:spTree>
    <p:extLst>
      <p:ext uri="{BB962C8B-B14F-4D97-AF65-F5344CB8AC3E}">
        <p14:creationId xmlns:p14="http://schemas.microsoft.com/office/powerpoint/2010/main" val="15049220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755576" y="1988840"/>
            <a:ext cx="7704856" cy="72008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en-GB" sz="2400" b="1" smtClean="0">
                <a:solidFill>
                  <a:srgbClr val="39383A"/>
                </a:solidFill>
                <a:latin typeface="+mn-lt"/>
                <a:ea typeface="MS Mincho"/>
                <a:cs typeface="Times New Roman"/>
              </a:rPr>
              <a:t>The Italian Early Warning System</a:t>
            </a:r>
            <a:endParaRPr lang="ca-ES" sz="4000" dirty="0"/>
          </a:p>
        </p:txBody>
      </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2702006"/>
            <a:ext cx="2892225" cy="4088087"/>
          </a:xfrm>
          <a:prstGeom prst="round2DiagRect">
            <a:avLst>
              <a:gd name="adj1" fmla="val 16667"/>
              <a:gd name="adj2" fmla="val 0"/>
            </a:avLst>
          </a:prstGeom>
          <a:ln w="88900" cap="sq">
            <a:noFill/>
            <a:miter lim="800000"/>
          </a:ln>
          <a:effectLst>
            <a:outerShdw blurRad="254000" algn="tl" rotWithShape="0">
              <a:srgbClr val="000000">
                <a:alpha val="43000"/>
              </a:srgbClr>
            </a:outerShdw>
          </a:effectLst>
        </p:spPr>
      </p:pic>
      <p:sp>
        <p:nvSpPr>
          <p:cNvPr id="5" name="CasellaDiTesto 4"/>
          <p:cNvSpPr txBox="1"/>
          <p:nvPr/>
        </p:nvSpPr>
        <p:spPr>
          <a:xfrm>
            <a:off x="4427984" y="2727490"/>
            <a:ext cx="4487079" cy="369332"/>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rtlCol="0">
            <a:spAutoFit/>
          </a:bodyPr>
          <a:lstStyle/>
          <a:p>
            <a:pPr marL="0" marR="0" lvl="0" indent="0" algn="ctr" defTabSz="404065" eaLnBrk="1" fontAlgn="base" latinLnBrk="0" hangingPunct="1">
              <a:lnSpc>
                <a:spcPct val="100000"/>
              </a:lnSpc>
              <a:spcBef>
                <a:spcPct val="0"/>
              </a:spcBef>
              <a:spcAft>
                <a:spcPct val="0"/>
              </a:spcAft>
              <a:buClr>
                <a:srgbClr val="000000"/>
              </a:buClr>
              <a:buSzPct val="100000"/>
              <a:buFont typeface="Times New Roman" pitchFamily="18" charset="0"/>
              <a:buNone/>
              <a:tabLst/>
              <a:defRPr/>
            </a:pPr>
            <a:r>
              <a:rPr kumimoji="0" lang="it-IT" sz="1800" b="1" i="0" u="none" strike="noStrike" kern="0" cap="none" spc="0" normalizeH="0" baseline="0" noProof="0" dirty="0" smtClean="0">
                <a:ln>
                  <a:noFill/>
                </a:ln>
                <a:solidFill>
                  <a:prstClr val="black"/>
                </a:solidFill>
                <a:effectLst/>
                <a:uLnTx/>
                <a:uFillTx/>
                <a:latin typeface="Calibri"/>
                <a:ea typeface="+mn-ea"/>
                <a:cs typeface="+mn-cs"/>
              </a:rPr>
              <a:t>Dir. P.C.M. 27/02/2004</a:t>
            </a:r>
          </a:p>
        </p:txBody>
      </p:sp>
      <p:sp>
        <p:nvSpPr>
          <p:cNvPr id="12" name="Rettangolo arrotondato 11"/>
          <p:cNvSpPr/>
          <p:nvPr/>
        </p:nvSpPr>
        <p:spPr>
          <a:xfrm>
            <a:off x="6083375" y="3811918"/>
            <a:ext cx="1858110" cy="1124123"/>
          </a:xfrm>
          <a:prstGeom prst="roundRect">
            <a:avLst/>
          </a:prstGeom>
          <a:noFill/>
          <a:ln w="28575" cap="flat" cmpd="sng" algn="ctr">
            <a:solidFill>
              <a:srgbClr val="4F81BD">
                <a:shade val="50000"/>
              </a:srgbClr>
            </a:solidFill>
            <a:prstDash val="dashDot"/>
          </a:ln>
          <a:effectLst/>
        </p:spPr>
        <p:txBody>
          <a:bodyPr lIns="91420" tIns="45709" rIns="91420" bIns="45709" rtlCol="0" anchor="ctr"/>
          <a:lstStyle/>
          <a:p>
            <a:pPr marL="0" marR="0" lvl="0" indent="0" algn="ctr" defTabSz="404065" eaLnBrk="1" fontAlgn="base" latinLnBrk="0" hangingPunct="1">
              <a:lnSpc>
                <a:spcPct val="100000"/>
              </a:lnSpc>
              <a:spcBef>
                <a:spcPct val="0"/>
              </a:spcBef>
              <a:spcAft>
                <a:spcPct val="0"/>
              </a:spcAft>
              <a:buClr>
                <a:srgbClr val="000000"/>
              </a:buClr>
              <a:buSzPct val="100000"/>
              <a:buFont typeface="Times New Roman" pitchFamily="18" charset="0"/>
              <a:buNone/>
              <a:tabLst/>
              <a:defRPr/>
            </a:pPr>
            <a:endParaRPr kumimoji="0" lang="it-IT"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3" name="CasellaDiTesto 12"/>
          <p:cNvSpPr txBox="1"/>
          <p:nvPr/>
        </p:nvSpPr>
        <p:spPr>
          <a:xfrm>
            <a:off x="4951917" y="4075439"/>
            <a:ext cx="1080120" cy="369332"/>
          </a:xfrm>
          <a:prstGeom prst="rect">
            <a:avLst/>
          </a:prstGeom>
          <a:noFill/>
        </p:spPr>
        <p:txBody>
          <a:bodyPr wrap="square" rtlCol="0">
            <a:spAutoFit/>
          </a:bodyPr>
          <a:lstStyle/>
          <a:p>
            <a:pPr defTabSz="404065" fontAlgn="base">
              <a:spcBef>
                <a:spcPct val="0"/>
              </a:spcBef>
              <a:spcAft>
                <a:spcPct val="0"/>
              </a:spcAft>
              <a:buClr>
                <a:srgbClr val="000000"/>
              </a:buClr>
              <a:buSzPct val="100000"/>
              <a:buFont typeface="Times New Roman" pitchFamily="18" charset="0"/>
              <a:buNone/>
            </a:pPr>
            <a:r>
              <a:rPr lang="it-IT" dirty="0" smtClean="0">
                <a:solidFill>
                  <a:prstClr val="black"/>
                </a:solidFill>
                <a:ea typeface="ＭＳ Ｐゴシック" charset="-128"/>
              </a:rPr>
              <a:t>2 </a:t>
            </a:r>
            <a:r>
              <a:rPr lang="it-IT" dirty="0" err="1" smtClean="0">
                <a:solidFill>
                  <a:prstClr val="black"/>
                </a:solidFill>
                <a:ea typeface="ＭＳ Ｐゴシック" charset="-128"/>
              </a:rPr>
              <a:t>phases</a:t>
            </a:r>
            <a:endParaRPr lang="it-IT" dirty="0">
              <a:solidFill>
                <a:prstClr val="black"/>
              </a:solidFill>
              <a:ea typeface="ＭＳ Ｐゴシック" charset="-128"/>
            </a:endParaRPr>
          </a:p>
        </p:txBody>
      </p:sp>
      <p:sp>
        <p:nvSpPr>
          <p:cNvPr id="14" name="Rettangolo arrotondato 13"/>
          <p:cNvSpPr/>
          <p:nvPr/>
        </p:nvSpPr>
        <p:spPr>
          <a:xfrm>
            <a:off x="6082957" y="5119213"/>
            <a:ext cx="1858528" cy="1052115"/>
          </a:xfrm>
          <a:prstGeom prst="roundRect">
            <a:avLst/>
          </a:prstGeom>
          <a:noFill/>
          <a:ln w="28575" cap="flat" cmpd="sng" algn="ctr">
            <a:solidFill>
              <a:srgbClr val="FF0000"/>
            </a:solidFill>
            <a:prstDash val="dashDot"/>
          </a:ln>
          <a:effectLst/>
        </p:spPr>
        <p:txBody>
          <a:bodyPr lIns="91420" tIns="45709" rIns="91420" bIns="45709" rtlCol="0" anchor="ctr"/>
          <a:lstStyle/>
          <a:p>
            <a:pPr marL="0" marR="0" lvl="0" indent="0" algn="ctr" defTabSz="404065" eaLnBrk="1" fontAlgn="base" latinLnBrk="0" hangingPunct="1">
              <a:lnSpc>
                <a:spcPct val="100000"/>
              </a:lnSpc>
              <a:spcBef>
                <a:spcPct val="0"/>
              </a:spcBef>
              <a:spcAft>
                <a:spcPct val="0"/>
              </a:spcAft>
              <a:buClr>
                <a:srgbClr val="000000"/>
              </a:buClr>
              <a:buSzPct val="100000"/>
              <a:buFont typeface="Times New Roman" pitchFamily="18" charset="0"/>
              <a:buNone/>
              <a:tabLst/>
              <a:defRPr/>
            </a:pPr>
            <a:endParaRPr kumimoji="0" lang="it-IT"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5" name="CasellaDiTesto 14"/>
          <p:cNvSpPr txBox="1"/>
          <p:nvPr/>
        </p:nvSpPr>
        <p:spPr>
          <a:xfrm>
            <a:off x="4951917" y="5482234"/>
            <a:ext cx="1080120" cy="369332"/>
          </a:xfrm>
          <a:prstGeom prst="rect">
            <a:avLst/>
          </a:prstGeom>
          <a:noFill/>
        </p:spPr>
        <p:txBody>
          <a:bodyPr wrap="square" rtlCol="0">
            <a:spAutoFit/>
          </a:bodyPr>
          <a:lstStyle/>
          <a:p>
            <a:pPr defTabSz="404065" fontAlgn="base">
              <a:spcBef>
                <a:spcPct val="0"/>
              </a:spcBef>
              <a:spcAft>
                <a:spcPct val="0"/>
              </a:spcAft>
              <a:buClr>
                <a:srgbClr val="000000"/>
              </a:buClr>
              <a:buSzPct val="100000"/>
              <a:buFont typeface="Times New Roman" pitchFamily="18" charset="0"/>
              <a:buNone/>
            </a:pPr>
            <a:r>
              <a:rPr lang="it-IT" dirty="0" smtClean="0">
                <a:solidFill>
                  <a:prstClr val="black"/>
                </a:solidFill>
                <a:ea typeface="ＭＳ Ｐゴシック" charset="-128"/>
              </a:rPr>
              <a:t>2 </a:t>
            </a:r>
            <a:r>
              <a:rPr lang="it-IT" dirty="0" err="1" smtClean="0">
                <a:solidFill>
                  <a:prstClr val="black"/>
                </a:solidFill>
                <a:ea typeface="ＭＳ Ｐゴシック" charset="-128"/>
              </a:rPr>
              <a:t>areas</a:t>
            </a:r>
            <a:endParaRPr lang="it-IT" dirty="0">
              <a:solidFill>
                <a:prstClr val="black"/>
              </a:solidFill>
              <a:ea typeface="ＭＳ Ｐゴシック" charset="-128"/>
            </a:endParaRPr>
          </a:p>
        </p:txBody>
      </p:sp>
      <p:sp>
        <p:nvSpPr>
          <p:cNvPr id="16" name="CasellaDiTesto 15"/>
          <p:cNvSpPr txBox="1"/>
          <p:nvPr/>
        </p:nvSpPr>
        <p:spPr>
          <a:xfrm>
            <a:off x="6154811" y="3928197"/>
            <a:ext cx="1714666" cy="276999"/>
          </a:xfrm>
          <a:prstGeom prst="rect">
            <a:avLst/>
          </a:prstGeom>
          <a:solidFill>
            <a:schemeClr val="accent5">
              <a:lumMod val="40000"/>
              <a:lumOff val="60000"/>
            </a:schemeClr>
          </a:solidFill>
          <a:ln>
            <a:noFill/>
          </a:ln>
          <a:scene3d>
            <a:camera prst="orthographicFront"/>
            <a:lightRig rig="threePt" dir="t"/>
          </a:scene3d>
          <a:sp3d>
            <a:bevelT w="139700" prst="cross"/>
          </a:sp3d>
        </p:spPr>
        <p:txBody>
          <a:bodyPr wrap="square" lIns="91420" tIns="45709" rIns="91420" bIns="45709" rtlCol="0">
            <a:spAutoFit/>
          </a:bodyPr>
          <a:lstStyle/>
          <a:p>
            <a:pPr algn="ctr"/>
            <a:r>
              <a:rPr lang="it-IT" sz="1200" dirty="0" smtClean="0">
                <a:solidFill>
                  <a:schemeClr val="tx1"/>
                </a:solidFill>
                <a:latin typeface="Candara" pitchFamily="34" charset="0"/>
              </a:rPr>
              <a:t>1. FORECAST</a:t>
            </a:r>
            <a:endParaRPr lang="it-IT" sz="1200" dirty="0">
              <a:solidFill>
                <a:schemeClr val="tx1"/>
              </a:solidFill>
              <a:latin typeface="Candara" pitchFamily="34" charset="0"/>
            </a:endParaRPr>
          </a:p>
        </p:txBody>
      </p:sp>
      <p:sp>
        <p:nvSpPr>
          <p:cNvPr id="17" name="CasellaDiTesto 16"/>
          <p:cNvSpPr txBox="1"/>
          <p:nvPr/>
        </p:nvSpPr>
        <p:spPr>
          <a:xfrm>
            <a:off x="6154811" y="4285385"/>
            <a:ext cx="1714666" cy="461643"/>
          </a:xfrm>
          <a:prstGeom prst="rect">
            <a:avLst/>
          </a:prstGeom>
          <a:solidFill>
            <a:schemeClr val="accent5">
              <a:lumMod val="40000"/>
              <a:lumOff val="60000"/>
            </a:schemeClr>
          </a:solidFill>
          <a:ln>
            <a:noFill/>
          </a:ln>
          <a:scene3d>
            <a:camera prst="orthographicFront"/>
            <a:lightRig rig="threePt" dir="t"/>
          </a:scene3d>
          <a:sp3d>
            <a:bevelT w="139700" prst="cross"/>
          </a:sp3d>
        </p:spPr>
        <p:txBody>
          <a:bodyPr wrap="square" lIns="91420" tIns="45709" rIns="91420" bIns="45709" rtlCol="0">
            <a:spAutoFit/>
          </a:bodyPr>
          <a:lstStyle/>
          <a:p>
            <a:pPr algn="ctr"/>
            <a:r>
              <a:rPr lang="it-IT" sz="1200" dirty="0" smtClean="0">
                <a:solidFill>
                  <a:schemeClr val="tx1"/>
                </a:solidFill>
                <a:latin typeface="Candara" pitchFamily="34" charset="0"/>
              </a:rPr>
              <a:t>2. MONITORING AND SURVAILLANCE</a:t>
            </a:r>
            <a:endParaRPr lang="it-IT" sz="1200" dirty="0">
              <a:solidFill>
                <a:schemeClr val="tx1"/>
              </a:solidFill>
              <a:latin typeface="Candara" pitchFamily="34" charset="0"/>
            </a:endParaRPr>
          </a:p>
        </p:txBody>
      </p:sp>
      <p:sp>
        <p:nvSpPr>
          <p:cNvPr id="18" name="CasellaDiTesto 17"/>
          <p:cNvSpPr txBox="1"/>
          <p:nvPr/>
        </p:nvSpPr>
        <p:spPr>
          <a:xfrm>
            <a:off x="6154393" y="5235492"/>
            <a:ext cx="1715084" cy="276999"/>
          </a:xfrm>
          <a:prstGeom prst="rect">
            <a:avLst/>
          </a:prstGeom>
          <a:solidFill>
            <a:srgbClr val="FFC000"/>
          </a:solidFill>
          <a:ln>
            <a:noFill/>
          </a:ln>
          <a:scene3d>
            <a:camera prst="orthographicFront"/>
            <a:lightRig rig="threePt" dir="t"/>
          </a:scene3d>
          <a:sp3d>
            <a:bevelT w="139700" prst="cross"/>
          </a:sp3d>
        </p:spPr>
        <p:txBody>
          <a:bodyPr wrap="square" lIns="91420" tIns="45709" rIns="91420" bIns="45709" rtlCol="0">
            <a:spAutoFit/>
          </a:bodyPr>
          <a:lstStyle/>
          <a:p>
            <a:pPr algn="ctr"/>
            <a:r>
              <a:rPr lang="it-IT" sz="1200" dirty="0" smtClean="0">
                <a:solidFill>
                  <a:schemeClr val="tx1"/>
                </a:solidFill>
                <a:latin typeface="Candara" pitchFamily="34" charset="0"/>
              </a:rPr>
              <a:t>1. </a:t>
            </a:r>
            <a:r>
              <a:rPr lang="it-IT" sz="1200" cap="all" dirty="0" err="1" smtClean="0">
                <a:solidFill>
                  <a:schemeClr val="tx1"/>
                </a:solidFill>
                <a:latin typeface="Candara" pitchFamily="34" charset="0"/>
              </a:rPr>
              <a:t>meteorological</a:t>
            </a:r>
            <a:endParaRPr lang="it-IT" sz="1200" cap="all" dirty="0">
              <a:solidFill>
                <a:schemeClr val="tx1"/>
              </a:solidFill>
              <a:latin typeface="Candara" pitchFamily="34" charset="0"/>
            </a:endParaRPr>
          </a:p>
        </p:txBody>
      </p:sp>
      <p:sp>
        <p:nvSpPr>
          <p:cNvPr id="19" name="CasellaDiTesto 18"/>
          <p:cNvSpPr txBox="1"/>
          <p:nvPr/>
        </p:nvSpPr>
        <p:spPr>
          <a:xfrm>
            <a:off x="6154393" y="5592680"/>
            <a:ext cx="1715084" cy="461643"/>
          </a:xfrm>
          <a:prstGeom prst="rect">
            <a:avLst/>
          </a:prstGeom>
          <a:solidFill>
            <a:srgbClr val="FFC000"/>
          </a:solidFill>
          <a:ln>
            <a:noFill/>
          </a:ln>
          <a:scene3d>
            <a:camera prst="orthographicFront"/>
            <a:lightRig rig="threePt" dir="t"/>
          </a:scene3d>
          <a:sp3d>
            <a:bevelT w="139700" prst="cross"/>
          </a:sp3d>
        </p:spPr>
        <p:txBody>
          <a:bodyPr wrap="square" lIns="91420" tIns="45709" rIns="91420" bIns="45709" rtlCol="0">
            <a:spAutoFit/>
          </a:bodyPr>
          <a:lstStyle/>
          <a:p>
            <a:pPr algn="ctr"/>
            <a:r>
              <a:rPr lang="it-IT" sz="1200" cap="all" dirty="0" smtClean="0">
                <a:solidFill>
                  <a:schemeClr val="tx1"/>
                </a:solidFill>
                <a:latin typeface="Candara" pitchFamily="34" charset="0"/>
              </a:rPr>
              <a:t>2. </a:t>
            </a:r>
            <a:r>
              <a:rPr lang="it-IT" sz="1200" cap="all" dirty="0" err="1" smtClean="0">
                <a:solidFill>
                  <a:schemeClr val="tx1"/>
                </a:solidFill>
                <a:latin typeface="Candara" pitchFamily="34" charset="0"/>
              </a:rPr>
              <a:t>Hydrogeological</a:t>
            </a:r>
            <a:r>
              <a:rPr lang="it-IT" sz="1200" cap="all" dirty="0" smtClean="0">
                <a:solidFill>
                  <a:schemeClr val="tx1"/>
                </a:solidFill>
                <a:latin typeface="Candara" pitchFamily="34" charset="0"/>
              </a:rPr>
              <a:t> and </a:t>
            </a:r>
            <a:r>
              <a:rPr lang="it-IT" sz="1200" cap="all" dirty="0" err="1" smtClean="0">
                <a:solidFill>
                  <a:schemeClr val="tx1"/>
                </a:solidFill>
                <a:latin typeface="Candara" pitchFamily="34" charset="0"/>
              </a:rPr>
              <a:t>hydraulic</a:t>
            </a:r>
            <a:endParaRPr lang="it-IT" sz="1200" cap="all" dirty="0">
              <a:solidFill>
                <a:schemeClr val="tx1"/>
              </a:solidFill>
              <a:latin typeface="Candara" pitchFamily="34" charset="0"/>
            </a:endParaRPr>
          </a:p>
        </p:txBody>
      </p:sp>
    </p:spTree>
    <p:extLst>
      <p:ext uri="{BB962C8B-B14F-4D97-AF65-F5344CB8AC3E}">
        <p14:creationId xmlns:p14="http://schemas.microsoft.com/office/powerpoint/2010/main" val="39988823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 y="0"/>
            <a:ext cx="3059113" cy="22939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891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 y="4724400"/>
            <a:ext cx="2843213" cy="2133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8916" name="Picture 4" descr="TRENO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7400" y="4748233"/>
            <a:ext cx="3276600" cy="2109787"/>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8917" name="Picture 9" descr="Castelgandolfo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00788" y="0"/>
            <a:ext cx="2843212" cy="2139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6742" name="Rectangle 6"/>
          <p:cNvSpPr>
            <a:spLocks noGrp="1" noChangeArrowheads="1"/>
          </p:cNvSpPr>
          <p:nvPr>
            <p:ph type="body" idx="1"/>
          </p:nvPr>
        </p:nvSpPr>
        <p:spPr>
          <a:xfrm>
            <a:off x="2795592" y="1341438"/>
            <a:ext cx="6770687" cy="4824412"/>
          </a:xfrm>
          <a:noFill/>
        </p:spPr>
        <p:txBody>
          <a:bodyPr/>
          <a:lstStyle/>
          <a:p>
            <a:pPr eaLnBrk="1" hangingPunct="1"/>
            <a:r>
              <a:rPr lang="en-GB" altLang="it-IT" b="1" smtClean="0">
                <a:solidFill>
                  <a:schemeClr val="bg1"/>
                </a:solidFill>
              </a:rPr>
              <a:t>Seismic</a:t>
            </a:r>
          </a:p>
          <a:p>
            <a:pPr eaLnBrk="1" hangingPunct="1"/>
            <a:r>
              <a:rPr lang="en-GB" altLang="it-IT" b="1" smtClean="0">
                <a:solidFill>
                  <a:schemeClr val="bg1"/>
                </a:solidFill>
              </a:rPr>
              <a:t>Volcanic</a:t>
            </a:r>
          </a:p>
          <a:p>
            <a:pPr eaLnBrk="1" hangingPunct="1"/>
            <a:r>
              <a:rPr lang="en-GB" altLang="it-IT" b="1" smtClean="0">
                <a:solidFill>
                  <a:schemeClr val="bg1"/>
                </a:solidFill>
              </a:rPr>
              <a:t>Hydro-geological</a:t>
            </a:r>
          </a:p>
          <a:p>
            <a:pPr eaLnBrk="1" hangingPunct="1"/>
            <a:r>
              <a:rPr lang="en-GB" altLang="it-IT" b="1" smtClean="0">
                <a:solidFill>
                  <a:schemeClr val="bg1"/>
                </a:solidFill>
              </a:rPr>
              <a:t>Forest fires</a:t>
            </a:r>
          </a:p>
          <a:p>
            <a:pPr eaLnBrk="1" hangingPunct="1"/>
            <a:r>
              <a:rPr lang="en-GB" altLang="it-IT" b="1" smtClean="0">
                <a:solidFill>
                  <a:schemeClr val="bg1"/>
                </a:solidFill>
              </a:rPr>
              <a:t>Technological</a:t>
            </a:r>
            <a:endParaRPr lang="it-IT" altLang="it-IT" b="1" smtClean="0">
              <a:solidFill>
                <a:schemeClr val="bg1"/>
              </a:solidFill>
            </a:endParaRPr>
          </a:p>
          <a:p>
            <a:pPr eaLnBrk="1" hangingPunct="1"/>
            <a:r>
              <a:rPr lang="en-GB" altLang="it-IT" b="1" smtClean="0">
                <a:solidFill>
                  <a:schemeClr val="bg1"/>
                </a:solidFill>
              </a:rPr>
              <a:t>Industrial and nuclear</a:t>
            </a:r>
          </a:p>
          <a:p>
            <a:pPr eaLnBrk="1" hangingPunct="1"/>
            <a:r>
              <a:rPr lang="en-GB" altLang="it-IT" b="1" smtClean="0">
                <a:solidFill>
                  <a:schemeClr val="bg1"/>
                </a:solidFill>
              </a:rPr>
              <a:t>Environmental</a:t>
            </a:r>
          </a:p>
        </p:txBody>
      </p:sp>
      <p:sp>
        <p:nvSpPr>
          <p:cNvPr id="38919" name="Rectangle 7"/>
          <p:cNvSpPr>
            <a:spLocks noChangeArrowheads="1"/>
          </p:cNvSpPr>
          <p:nvPr/>
        </p:nvSpPr>
        <p:spPr bwMode="auto">
          <a:xfrm>
            <a:off x="468313" y="344488"/>
            <a:ext cx="8229600" cy="1144587"/>
          </a:xfrm>
          <a:prstGeom prst="rect">
            <a:avLst/>
          </a:prstGeom>
          <a:noFill/>
          <a:ln w="9525">
            <a:noFill/>
            <a:miter lim="800000"/>
            <a:headEnd/>
            <a:tailEnd/>
          </a:ln>
          <a:effectLst/>
        </p:spPr>
        <p:txBody>
          <a:bodyPr lIns="91230" tIns="45616" rIns="91230" bIns="45616" anchor="ctr"/>
          <a:lstStyle/>
          <a:p>
            <a:pPr algn="ctr" defTabSz="911988" fontAlgn="base">
              <a:spcBef>
                <a:spcPct val="0"/>
              </a:spcBef>
              <a:spcAft>
                <a:spcPct val="0"/>
              </a:spcAft>
              <a:defRPr/>
            </a:pPr>
            <a:r>
              <a:rPr kumimoji="1" lang="en-GB" sz="4400" b="1">
                <a:solidFill>
                  <a:srgbClr val="FF0000"/>
                </a:solidFill>
                <a:effectLst>
                  <a:outerShdw blurRad="38100" dist="38100" dir="2700000" algn="tl">
                    <a:srgbClr val="C0C0C0"/>
                  </a:outerShdw>
                </a:effectLst>
                <a:ea typeface="ＭＳ Ｐゴシック" pitchFamily="34" charset="-128"/>
              </a:rPr>
              <a:t>Risks</a:t>
            </a:r>
            <a:endParaRPr kumimoji="1" lang="it-IT" sz="4400" b="1">
              <a:solidFill>
                <a:srgbClr val="FF0000"/>
              </a:solidFill>
              <a:effectLst>
                <a:outerShdw blurRad="38100" dist="38100" dir="2700000" algn="tl">
                  <a:srgbClr val="C0C0C0"/>
                </a:outerShdw>
              </a:effectLst>
              <a:ea typeface="ＭＳ Ｐゴシック" pitchFamily="34" charset="-128"/>
            </a:endParaRPr>
          </a:p>
        </p:txBody>
      </p:sp>
    </p:spTree>
    <p:extLst>
      <p:ext uri="{BB962C8B-B14F-4D97-AF65-F5344CB8AC3E}">
        <p14:creationId xmlns:p14="http://schemas.microsoft.com/office/powerpoint/2010/main" val="266070939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fade">
                                      <p:cBhvr>
                                        <p:cTn id="7" dur="2000"/>
                                        <p:tgtEl>
                                          <p:spTgt spid="38914"/>
                                        </p:tgtEl>
                                      </p:cBhvr>
                                    </p:animEffect>
                                  </p:childTnLst>
                                </p:cTn>
                              </p:par>
                            </p:childTnLst>
                          </p:cTn>
                        </p:par>
                        <p:par>
                          <p:cTn id="8" fill="hold" nodeType="afterGroup">
                            <p:stCondLst>
                              <p:cond delay="2000"/>
                            </p:stCondLst>
                            <p:childTnLst>
                              <p:par>
                                <p:cTn id="9" presetID="10" presetClass="entr" presetSubtype="0" fill="hold" nodeType="afterEffect">
                                  <p:stCondLst>
                                    <p:cond delay="0"/>
                                  </p:stCondLst>
                                  <p:childTnLst>
                                    <p:set>
                                      <p:cBhvr>
                                        <p:cTn id="10" dur="1" fill="hold">
                                          <p:stCondLst>
                                            <p:cond delay="0"/>
                                          </p:stCondLst>
                                        </p:cTn>
                                        <p:tgtEl>
                                          <p:spTgt spid="38917"/>
                                        </p:tgtEl>
                                        <p:attrNameLst>
                                          <p:attrName>style.visibility</p:attrName>
                                        </p:attrNameLst>
                                      </p:cBhvr>
                                      <p:to>
                                        <p:strVal val="visible"/>
                                      </p:to>
                                    </p:set>
                                    <p:animEffect transition="in" filter="fade">
                                      <p:cBhvr>
                                        <p:cTn id="11" dur="2000"/>
                                        <p:tgtEl>
                                          <p:spTgt spid="38917"/>
                                        </p:tgtEl>
                                      </p:cBhvr>
                                    </p:animEffect>
                                  </p:childTnLst>
                                </p:cTn>
                              </p:par>
                            </p:childTnLst>
                          </p:cTn>
                        </p:par>
                        <p:par>
                          <p:cTn id="12" fill="hold" nodeType="afterGroup">
                            <p:stCondLst>
                              <p:cond delay="4000"/>
                            </p:stCondLst>
                            <p:childTnLst>
                              <p:par>
                                <p:cTn id="13" presetID="10" presetClass="entr" presetSubtype="0" fill="hold" nodeType="afterEffect">
                                  <p:stCondLst>
                                    <p:cond delay="0"/>
                                  </p:stCondLst>
                                  <p:childTnLst>
                                    <p:set>
                                      <p:cBhvr>
                                        <p:cTn id="14" dur="1" fill="hold">
                                          <p:stCondLst>
                                            <p:cond delay="0"/>
                                          </p:stCondLst>
                                        </p:cTn>
                                        <p:tgtEl>
                                          <p:spTgt spid="38916"/>
                                        </p:tgtEl>
                                        <p:attrNameLst>
                                          <p:attrName>style.visibility</p:attrName>
                                        </p:attrNameLst>
                                      </p:cBhvr>
                                      <p:to>
                                        <p:strVal val="visible"/>
                                      </p:to>
                                    </p:set>
                                    <p:animEffect transition="in" filter="fade">
                                      <p:cBhvr>
                                        <p:cTn id="15" dur="2000"/>
                                        <p:tgtEl>
                                          <p:spTgt spid="38916"/>
                                        </p:tgtEl>
                                      </p:cBhvr>
                                    </p:animEffect>
                                  </p:childTnLst>
                                </p:cTn>
                              </p:par>
                            </p:childTnLst>
                          </p:cTn>
                        </p:par>
                        <p:par>
                          <p:cTn id="16" fill="hold" nodeType="afterGroup">
                            <p:stCondLst>
                              <p:cond delay="6000"/>
                            </p:stCondLst>
                            <p:childTnLst>
                              <p:par>
                                <p:cTn id="17" presetID="10" presetClass="entr" presetSubtype="0" fill="hold" nodeType="afterEffect">
                                  <p:stCondLst>
                                    <p:cond delay="0"/>
                                  </p:stCondLst>
                                  <p:childTnLst>
                                    <p:set>
                                      <p:cBhvr>
                                        <p:cTn id="18" dur="1" fill="hold">
                                          <p:stCondLst>
                                            <p:cond delay="0"/>
                                          </p:stCondLst>
                                        </p:cTn>
                                        <p:tgtEl>
                                          <p:spTgt spid="38915"/>
                                        </p:tgtEl>
                                        <p:attrNameLst>
                                          <p:attrName>style.visibility</p:attrName>
                                        </p:attrNameLst>
                                      </p:cBhvr>
                                      <p:to>
                                        <p:strVal val="visible"/>
                                      </p:to>
                                    </p:set>
                                    <p:animEffect transition="in" filter="fade">
                                      <p:cBhvr>
                                        <p:cTn id="19" dur="20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683568" y="1988840"/>
            <a:ext cx="7704856" cy="72008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en-GB" sz="2400" b="1" smtClean="0">
                <a:solidFill>
                  <a:srgbClr val="39383A"/>
                </a:solidFill>
                <a:latin typeface="+mn-lt"/>
                <a:ea typeface="MS Mincho"/>
                <a:cs typeface="Times New Roman"/>
              </a:rPr>
              <a:t>The relevance of Risk awareness</a:t>
            </a:r>
            <a:r>
              <a:rPr lang="ca-ES" sz="2400" smtClean="0">
                <a:solidFill>
                  <a:schemeClr val="bg1">
                    <a:lumMod val="65000"/>
                  </a:schemeClr>
                </a:solidFill>
                <a:latin typeface="+mn-lt"/>
              </a:rPr>
              <a:t/>
            </a:r>
            <a:br>
              <a:rPr lang="ca-ES" sz="2400" smtClean="0">
                <a:solidFill>
                  <a:schemeClr val="bg1">
                    <a:lumMod val="65000"/>
                  </a:schemeClr>
                </a:solidFill>
                <a:latin typeface="+mn-lt"/>
              </a:rPr>
            </a:br>
            <a:r>
              <a:rPr lang="ca-ES" sz="2400" smtClean="0">
                <a:latin typeface="+mn-lt"/>
                <a:ea typeface="MS Mincho"/>
              </a:rPr>
              <a:t/>
            </a:r>
            <a:br>
              <a:rPr lang="ca-ES" sz="2400" smtClean="0">
                <a:latin typeface="+mn-lt"/>
                <a:ea typeface="MS Mincho"/>
              </a:rPr>
            </a:br>
            <a:endParaRPr lang="ca-ES" sz="2400" dirty="0">
              <a:latin typeface="+mn-lt"/>
            </a:endParaRPr>
          </a:p>
        </p:txBody>
      </p:sp>
      <p:pic>
        <p:nvPicPr>
          <p:cNvPr id="4" name="Picture 2" descr="V:\IO NON RISCHIO 2017\COMUNICAZIONE\promozione campagna\banner generici\INR_Banner_600x2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821" y="2744079"/>
            <a:ext cx="3219681" cy="1073227"/>
          </a:xfrm>
          <a:prstGeom prst="rect">
            <a:avLst/>
          </a:prstGeom>
          <a:noFill/>
          <a:extLst>
            <a:ext uri="{909E8E84-426E-40DD-AFC4-6F175D3DCCD1}">
              <a14:hiddenFill xmlns:a14="http://schemas.microsoft.com/office/drawing/2010/main">
                <a:solidFill>
                  <a:srgbClr val="FFFFFF"/>
                </a:solidFill>
              </a14:hiddenFill>
            </a:ext>
          </a:extLst>
        </p:spPr>
      </p:pic>
      <p:sp>
        <p:nvSpPr>
          <p:cNvPr id="5" name="CasellaDiTesto 4"/>
          <p:cNvSpPr txBox="1"/>
          <p:nvPr/>
        </p:nvSpPr>
        <p:spPr>
          <a:xfrm>
            <a:off x="467544" y="4217020"/>
            <a:ext cx="3651174" cy="2308324"/>
          </a:xfrm>
          <a:prstGeom prst="rect">
            <a:avLst/>
          </a:prstGeom>
          <a:noFill/>
        </p:spPr>
        <p:txBody>
          <a:bodyPr wrap="square" rtlCol="0">
            <a:spAutoFit/>
          </a:bodyPr>
          <a:lstStyle/>
          <a:p>
            <a:r>
              <a:rPr lang="en-US" sz="1200" dirty="0"/>
              <a:t>Io non </a:t>
            </a:r>
            <a:r>
              <a:rPr lang="en-US" sz="1200" dirty="0" err="1"/>
              <a:t>rischio</a:t>
            </a:r>
            <a:r>
              <a:rPr lang="en-US" sz="1200" dirty="0"/>
              <a:t> – I don’t take risks is a national communication campaign on best practices of civil protection. But before that, Io non </a:t>
            </a:r>
            <a:r>
              <a:rPr lang="en-US" sz="1200" dirty="0" err="1"/>
              <a:t>rischio</a:t>
            </a:r>
            <a:r>
              <a:rPr lang="en-US" sz="1200" dirty="0"/>
              <a:t> – I don’t take risks is an intention, an exhortation that must be taken literally. Italy is a country exposed to many natural risks, and this is a fact. But it is also true that the individual exposition to such risks can be considerably reduced through the knowledge of the problem, the awareness of the possible consequences and the adoption of a few simple expedients. And through knowledge, awareness and best practices being able to say, exactly: “I don’t take risks” .</a:t>
            </a:r>
            <a:endParaRPr lang="it-IT" sz="1200" dirty="0"/>
          </a:p>
        </p:txBody>
      </p:sp>
      <p:pic>
        <p:nvPicPr>
          <p:cNvPr id="6" name="Picture 4" descr="V:\IO NON RISCHIO 2017\INR 2017-FOTO E VIDEO-PIAZZE\Gorizia\Gorizia_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016" y="4489396"/>
            <a:ext cx="3875491" cy="21799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V:\IO NON RISCHIO 2017\INR 2017-FOTO E VIDEO-PIAZZE\Lodi 2017\IMG-20171014-WA001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95936" y="2708920"/>
            <a:ext cx="3447212" cy="1939058"/>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96336" y="2543706"/>
            <a:ext cx="1146806" cy="1821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0669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pic>
        <p:nvPicPr>
          <p:cNvPr id="3" name="Picture 2" descr="Z:\Area Comune\Convegni\Net Risk Work - Cagliari 11.04.2018\Supporto\terex\2000_DSC_14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484" y="4621832"/>
            <a:ext cx="3401705" cy="226355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Z:\Area Comune\Convegni\Net Risk Work - Cagliari 11.04.2018\Supporto\twist\2000_IMG_4778_vallo della lucani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8504" y="2367321"/>
            <a:ext cx="3429794" cy="2285815"/>
          </a:xfrm>
          <a:prstGeom prst="rect">
            <a:avLst/>
          </a:prstGeom>
          <a:noFill/>
          <a:extLst>
            <a:ext uri="{909E8E84-426E-40DD-AFC4-6F175D3DCCD1}">
              <a14:hiddenFill xmlns:a14="http://schemas.microsoft.com/office/drawing/2010/main">
                <a:solidFill>
                  <a:srgbClr val="FFFFFF"/>
                </a:solidFill>
              </a14:hiddenFill>
            </a:ext>
          </a:extLst>
        </p:spPr>
      </p:pic>
      <p:sp>
        <p:nvSpPr>
          <p:cNvPr id="5" name="CasellaDiTesto 4"/>
          <p:cNvSpPr txBox="1"/>
          <p:nvPr/>
        </p:nvSpPr>
        <p:spPr>
          <a:xfrm>
            <a:off x="4355976" y="2132856"/>
            <a:ext cx="4032448" cy="461665"/>
          </a:xfrm>
          <a:prstGeom prst="rect">
            <a:avLst/>
          </a:prstGeom>
          <a:noFill/>
        </p:spPr>
        <p:txBody>
          <a:bodyPr wrap="square" rtlCol="0">
            <a:spAutoFit/>
          </a:bodyPr>
          <a:lstStyle/>
          <a:p>
            <a:pPr algn="ctr"/>
            <a:r>
              <a:rPr lang="it-IT" sz="2400" b="1" dirty="0" err="1" smtClean="0"/>
              <a:t>Involvement</a:t>
            </a:r>
            <a:r>
              <a:rPr lang="it-IT" sz="2400" b="1" dirty="0" smtClean="0"/>
              <a:t> of the </a:t>
            </a:r>
            <a:r>
              <a:rPr lang="it-IT" sz="2400" b="1" dirty="0" err="1" smtClean="0"/>
              <a:t>citizens</a:t>
            </a:r>
            <a:endParaRPr lang="it-IT" sz="2400" b="1" dirty="0"/>
          </a:p>
        </p:txBody>
      </p:sp>
      <p:sp>
        <p:nvSpPr>
          <p:cNvPr id="6" name="CasellaDiTesto 5"/>
          <p:cNvSpPr txBox="1"/>
          <p:nvPr/>
        </p:nvSpPr>
        <p:spPr>
          <a:xfrm>
            <a:off x="4644009" y="2852936"/>
            <a:ext cx="4104456" cy="2862322"/>
          </a:xfrm>
          <a:prstGeom prst="rect">
            <a:avLst/>
          </a:prstGeom>
          <a:noFill/>
        </p:spPr>
        <p:txBody>
          <a:bodyPr wrap="square" rtlCol="0">
            <a:spAutoFit/>
          </a:bodyPr>
          <a:lstStyle/>
          <a:p>
            <a:r>
              <a:rPr lang="it-IT" sz="1200" b="1" dirty="0" err="1" smtClean="0"/>
              <a:t>Decree</a:t>
            </a:r>
            <a:r>
              <a:rPr lang="it-IT" sz="1200" b="1" dirty="0" smtClean="0"/>
              <a:t> legislative n. 1/2018</a:t>
            </a:r>
          </a:p>
          <a:p>
            <a:endParaRPr lang="it-IT" sz="1200" dirty="0"/>
          </a:p>
          <a:p>
            <a:r>
              <a:rPr lang="it-IT" sz="1200" dirty="0" smtClean="0"/>
              <a:t>The National Service of </a:t>
            </a:r>
            <a:r>
              <a:rPr lang="it-IT" sz="1200" dirty="0" err="1" smtClean="0"/>
              <a:t>Civil</a:t>
            </a:r>
            <a:r>
              <a:rPr lang="it-IT" sz="1200" dirty="0" smtClean="0"/>
              <a:t> </a:t>
            </a:r>
            <a:r>
              <a:rPr lang="it-IT" sz="1200" dirty="0" err="1" smtClean="0"/>
              <a:t>Protection</a:t>
            </a:r>
            <a:r>
              <a:rPr lang="it-IT" sz="1200" dirty="0" smtClean="0"/>
              <a:t> </a:t>
            </a:r>
            <a:r>
              <a:rPr lang="it-IT" sz="1200" dirty="0" err="1" smtClean="0"/>
              <a:t>promotes</a:t>
            </a:r>
            <a:r>
              <a:rPr lang="it-IT" sz="1200" dirty="0" smtClean="0"/>
              <a:t> </a:t>
            </a:r>
            <a:r>
              <a:rPr lang="it-IT" sz="1200" dirty="0" err="1" smtClean="0"/>
              <a:t>iniziatives</a:t>
            </a:r>
            <a:r>
              <a:rPr lang="it-IT" sz="1200" dirty="0" smtClean="0"/>
              <a:t> in </a:t>
            </a:r>
            <a:r>
              <a:rPr lang="it-IT" sz="1200" dirty="0" err="1" smtClean="0"/>
              <a:t>order</a:t>
            </a:r>
            <a:r>
              <a:rPr lang="it-IT" sz="1200" dirty="0" smtClean="0"/>
              <a:t> to </a:t>
            </a:r>
            <a:r>
              <a:rPr lang="it-IT" sz="1200" dirty="0" err="1" smtClean="0"/>
              <a:t>increase</a:t>
            </a:r>
            <a:r>
              <a:rPr lang="it-IT" sz="1200" dirty="0" smtClean="0"/>
              <a:t> </a:t>
            </a:r>
            <a:r>
              <a:rPr lang="it-IT" sz="1200" dirty="0" err="1" smtClean="0"/>
              <a:t>communities</a:t>
            </a:r>
            <a:r>
              <a:rPr lang="it-IT" sz="1200" dirty="0" smtClean="0"/>
              <a:t> </a:t>
            </a:r>
            <a:r>
              <a:rPr lang="it-IT" sz="1200" dirty="0" err="1" smtClean="0"/>
              <a:t>resilience</a:t>
            </a:r>
            <a:r>
              <a:rPr lang="it-IT" sz="1200" dirty="0" smtClean="0"/>
              <a:t>, </a:t>
            </a:r>
            <a:r>
              <a:rPr lang="it-IT" sz="1200" dirty="0" err="1" smtClean="0"/>
              <a:t>fostering</a:t>
            </a:r>
            <a:r>
              <a:rPr lang="it-IT" sz="1200" dirty="0" smtClean="0"/>
              <a:t> </a:t>
            </a:r>
            <a:r>
              <a:rPr lang="it-IT" sz="1200" dirty="0" err="1" smtClean="0"/>
              <a:t>citizens</a:t>
            </a:r>
            <a:r>
              <a:rPr lang="it-IT" sz="1200" dirty="0" smtClean="0"/>
              <a:t> </a:t>
            </a:r>
            <a:r>
              <a:rPr lang="it-IT" sz="1200" dirty="0" err="1" smtClean="0"/>
              <a:t>participations</a:t>
            </a:r>
            <a:r>
              <a:rPr lang="it-IT" sz="1200" dirty="0"/>
              <a:t> </a:t>
            </a:r>
            <a:r>
              <a:rPr lang="it-IT" sz="1200" dirty="0" smtClean="0"/>
              <a:t>to </a:t>
            </a:r>
            <a:r>
              <a:rPr lang="it-IT" sz="1200" dirty="0" err="1" smtClean="0"/>
              <a:t>civil</a:t>
            </a:r>
            <a:r>
              <a:rPr lang="it-IT" sz="1200" dirty="0" smtClean="0"/>
              <a:t> </a:t>
            </a:r>
            <a:r>
              <a:rPr lang="it-IT" sz="1200" dirty="0" err="1" smtClean="0"/>
              <a:t>protection</a:t>
            </a:r>
            <a:r>
              <a:rPr lang="it-IT" sz="1200" dirty="0" smtClean="0"/>
              <a:t> planning, </a:t>
            </a:r>
            <a:r>
              <a:rPr lang="it-IT" sz="1200" dirty="0" err="1" smtClean="0"/>
              <a:t>knowledge</a:t>
            </a:r>
            <a:r>
              <a:rPr lang="it-IT" sz="1200" dirty="0" smtClean="0"/>
              <a:t> and </a:t>
            </a:r>
            <a:r>
              <a:rPr lang="it-IT" sz="1200" dirty="0" err="1" smtClean="0"/>
              <a:t>civil</a:t>
            </a:r>
            <a:r>
              <a:rPr lang="it-IT" sz="1200" dirty="0" smtClean="0"/>
              <a:t> </a:t>
            </a:r>
            <a:r>
              <a:rPr lang="it-IT" sz="1200" dirty="0" err="1" smtClean="0"/>
              <a:t>protection</a:t>
            </a:r>
            <a:r>
              <a:rPr lang="it-IT" sz="1200" dirty="0" smtClean="0"/>
              <a:t> culture </a:t>
            </a:r>
            <a:r>
              <a:rPr lang="it-IT" sz="1200" dirty="0" err="1" smtClean="0"/>
              <a:t>dissemination</a:t>
            </a:r>
            <a:r>
              <a:rPr lang="it-IT" sz="1200" dirty="0" smtClean="0"/>
              <a:t>.</a:t>
            </a:r>
          </a:p>
          <a:p>
            <a:endParaRPr lang="it-IT" sz="1200" dirty="0"/>
          </a:p>
          <a:p>
            <a:r>
              <a:rPr lang="it-IT" sz="1200" dirty="0" smtClean="0"/>
              <a:t>Components of the National Service of </a:t>
            </a:r>
            <a:r>
              <a:rPr lang="it-IT" sz="1200" dirty="0" err="1" smtClean="0"/>
              <a:t>Civil</a:t>
            </a:r>
            <a:r>
              <a:rPr lang="it-IT" sz="1200" dirty="0" smtClean="0"/>
              <a:t> </a:t>
            </a:r>
            <a:r>
              <a:rPr lang="it-IT" sz="1200" dirty="0" err="1" smtClean="0"/>
              <a:t>Protection</a:t>
            </a:r>
            <a:r>
              <a:rPr lang="it-IT" sz="1200" dirty="0" smtClean="0"/>
              <a:t> </a:t>
            </a:r>
            <a:r>
              <a:rPr lang="it-IT" sz="1200" dirty="0" err="1" smtClean="0"/>
              <a:t>give</a:t>
            </a:r>
            <a:r>
              <a:rPr lang="it-IT" sz="1200" dirty="0" smtClean="0"/>
              <a:t> </a:t>
            </a:r>
            <a:r>
              <a:rPr lang="it-IT" sz="1200" dirty="0" err="1" smtClean="0"/>
              <a:t>citizens</a:t>
            </a:r>
            <a:r>
              <a:rPr lang="it-IT" sz="1200" dirty="0" smtClean="0"/>
              <a:t> information </a:t>
            </a:r>
            <a:r>
              <a:rPr lang="it-IT" sz="1200" dirty="0" err="1" smtClean="0"/>
              <a:t>about</a:t>
            </a:r>
            <a:r>
              <a:rPr lang="it-IT" sz="1200" dirty="0" smtClean="0"/>
              <a:t> </a:t>
            </a:r>
            <a:r>
              <a:rPr lang="it-IT" sz="1200" dirty="0" err="1" smtClean="0"/>
              <a:t>risk</a:t>
            </a:r>
            <a:r>
              <a:rPr lang="it-IT" sz="1200" dirty="0" smtClean="0"/>
              <a:t> </a:t>
            </a:r>
            <a:r>
              <a:rPr lang="it-IT" sz="1200" dirty="0" err="1" smtClean="0"/>
              <a:t>scenarios</a:t>
            </a:r>
            <a:r>
              <a:rPr lang="it-IT" sz="1200" dirty="0" smtClean="0"/>
              <a:t> and </a:t>
            </a:r>
            <a:r>
              <a:rPr lang="it-IT" sz="1200" dirty="0" err="1" smtClean="0"/>
              <a:t>organization</a:t>
            </a:r>
            <a:r>
              <a:rPr lang="it-IT" sz="1200" dirty="0" smtClean="0"/>
              <a:t> of the </a:t>
            </a:r>
            <a:r>
              <a:rPr lang="it-IT" sz="1200" dirty="0" err="1" smtClean="0"/>
              <a:t>territorial</a:t>
            </a:r>
            <a:r>
              <a:rPr lang="it-IT" sz="1200" dirty="0" smtClean="0"/>
              <a:t> </a:t>
            </a:r>
            <a:r>
              <a:rPr lang="it-IT" sz="1200" dirty="0" err="1" smtClean="0"/>
              <a:t>civil</a:t>
            </a:r>
            <a:r>
              <a:rPr lang="it-IT" sz="1200" dirty="0" smtClean="0"/>
              <a:t> </a:t>
            </a:r>
            <a:r>
              <a:rPr lang="it-IT" sz="1200" dirty="0" err="1" smtClean="0"/>
              <a:t>protection</a:t>
            </a:r>
            <a:r>
              <a:rPr lang="it-IT" sz="1200" dirty="0" smtClean="0"/>
              <a:t> </a:t>
            </a:r>
            <a:r>
              <a:rPr lang="it-IT" sz="1200" dirty="0" err="1" smtClean="0"/>
              <a:t>services</a:t>
            </a:r>
            <a:r>
              <a:rPr lang="it-IT" sz="1200" dirty="0" smtClean="0"/>
              <a:t>, </a:t>
            </a:r>
            <a:r>
              <a:rPr lang="it-IT" sz="1200" dirty="0" err="1" smtClean="0"/>
              <a:t>also</a:t>
            </a:r>
            <a:r>
              <a:rPr lang="it-IT" sz="1200" dirty="0" smtClean="0"/>
              <a:t> in </a:t>
            </a:r>
            <a:r>
              <a:rPr lang="it-IT" sz="1200" dirty="0" err="1" smtClean="0"/>
              <a:t>order</a:t>
            </a:r>
            <a:r>
              <a:rPr lang="it-IT" sz="1200" dirty="0" smtClean="0"/>
              <a:t> to </a:t>
            </a:r>
            <a:r>
              <a:rPr lang="it-IT" sz="1200" dirty="0" err="1" smtClean="0"/>
              <a:t>allow</a:t>
            </a:r>
            <a:r>
              <a:rPr lang="it-IT" sz="1200" dirty="0" smtClean="0"/>
              <a:t> the </a:t>
            </a:r>
            <a:r>
              <a:rPr lang="it-IT" sz="1200" dirty="0" err="1" smtClean="0"/>
              <a:t>adoption</a:t>
            </a:r>
            <a:r>
              <a:rPr lang="it-IT" sz="1200" dirty="0" smtClean="0"/>
              <a:t> of </a:t>
            </a:r>
            <a:r>
              <a:rPr lang="it-IT" sz="1200" dirty="0" err="1" smtClean="0"/>
              <a:t>selfprotection</a:t>
            </a:r>
            <a:r>
              <a:rPr lang="it-IT" sz="1200" dirty="0" smtClean="0"/>
              <a:t> </a:t>
            </a:r>
            <a:r>
              <a:rPr lang="it-IT" sz="1200" dirty="0" err="1" smtClean="0"/>
              <a:t>measures</a:t>
            </a:r>
            <a:r>
              <a:rPr lang="it-IT" sz="1200" dirty="0" smtClean="0"/>
              <a:t> in </a:t>
            </a:r>
            <a:r>
              <a:rPr lang="it-IT" sz="1200" dirty="0" err="1" smtClean="0"/>
              <a:t>emergency</a:t>
            </a:r>
            <a:r>
              <a:rPr lang="it-IT" sz="1200" dirty="0" smtClean="0"/>
              <a:t> </a:t>
            </a:r>
            <a:r>
              <a:rPr lang="it-IT" sz="1200" dirty="0" err="1" smtClean="0"/>
              <a:t>situations</a:t>
            </a:r>
            <a:r>
              <a:rPr lang="it-IT" sz="1200" dirty="0" smtClean="0"/>
              <a:t>.</a:t>
            </a:r>
          </a:p>
          <a:p>
            <a:endParaRPr lang="it-IT" sz="1200" dirty="0"/>
          </a:p>
          <a:p>
            <a:r>
              <a:rPr lang="it-IT" sz="1200" dirty="0" err="1" smtClean="0"/>
              <a:t>During</a:t>
            </a:r>
            <a:r>
              <a:rPr lang="it-IT" sz="1200" dirty="0" smtClean="0"/>
              <a:t> </a:t>
            </a:r>
            <a:r>
              <a:rPr lang="it-IT" sz="1200" dirty="0" err="1" smtClean="0"/>
              <a:t>emergency</a:t>
            </a:r>
            <a:r>
              <a:rPr lang="it-IT" sz="1200" dirty="0" smtClean="0"/>
              <a:t> </a:t>
            </a:r>
            <a:r>
              <a:rPr lang="it-IT" sz="1200" dirty="0" err="1" smtClean="0"/>
              <a:t>situations</a:t>
            </a:r>
            <a:r>
              <a:rPr lang="it-IT" sz="1200" dirty="0" smtClean="0"/>
              <a:t>, </a:t>
            </a:r>
            <a:r>
              <a:rPr lang="it-IT" sz="1200" dirty="0" err="1" smtClean="0"/>
              <a:t>citizens</a:t>
            </a:r>
            <a:r>
              <a:rPr lang="it-IT" sz="1200" dirty="0" smtClean="0"/>
              <a:t> must </a:t>
            </a:r>
            <a:r>
              <a:rPr lang="it-IT" sz="1200" dirty="0" err="1" smtClean="0"/>
              <a:t>comply</a:t>
            </a:r>
            <a:r>
              <a:rPr lang="it-IT" sz="1200" dirty="0" smtClean="0"/>
              <a:t> with </a:t>
            </a:r>
            <a:r>
              <a:rPr lang="it-IT" sz="1200" dirty="0" err="1" smtClean="0"/>
              <a:t>provisions</a:t>
            </a:r>
            <a:r>
              <a:rPr lang="it-IT" sz="1200" dirty="0" smtClean="0"/>
              <a:t> </a:t>
            </a:r>
            <a:r>
              <a:rPr lang="it-IT" sz="1200" dirty="0" err="1" smtClean="0"/>
              <a:t>given</a:t>
            </a:r>
            <a:r>
              <a:rPr lang="it-IT" sz="1200" dirty="0" smtClean="0"/>
              <a:t> by </a:t>
            </a:r>
            <a:r>
              <a:rPr lang="it-IT" sz="1200" dirty="0" err="1" smtClean="0"/>
              <a:t>Civil</a:t>
            </a:r>
            <a:r>
              <a:rPr lang="it-IT" sz="1200" dirty="0" smtClean="0"/>
              <a:t> </a:t>
            </a:r>
            <a:r>
              <a:rPr lang="it-IT" sz="1200" dirty="0" err="1" smtClean="0"/>
              <a:t>Protection</a:t>
            </a:r>
            <a:r>
              <a:rPr lang="it-IT" sz="1200" dirty="0" smtClean="0"/>
              <a:t> </a:t>
            </a:r>
            <a:r>
              <a:rPr lang="it-IT" sz="1200" dirty="0" err="1" smtClean="0"/>
              <a:t>Authorities</a:t>
            </a:r>
            <a:r>
              <a:rPr lang="it-IT" sz="1200" dirty="0" smtClean="0"/>
              <a:t>.</a:t>
            </a:r>
            <a:endParaRPr lang="it-IT" sz="1200" dirty="0"/>
          </a:p>
        </p:txBody>
      </p:sp>
    </p:spTree>
    <p:extLst>
      <p:ext uri="{BB962C8B-B14F-4D97-AF65-F5344CB8AC3E}">
        <p14:creationId xmlns:p14="http://schemas.microsoft.com/office/powerpoint/2010/main" val="1081480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5490998" y="2060848"/>
            <a:ext cx="3563888" cy="1077218"/>
          </a:xfrm>
          <a:prstGeom prst="rect">
            <a:avLst/>
          </a:prstGeom>
          <a:noFill/>
        </p:spPr>
        <p:txBody>
          <a:bodyPr wrap="square" rtlCol="0">
            <a:spAutoFit/>
          </a:bodyPr>
          <a:lstStyle/>
          <a:p>
            <a:r>
              <a:rPr lang="it-IT" sz="1600" b="1" dirty="0" err="1" smtClean="0"/>
              <a:t>Decree</a:t>
            </a:r>
            <a:r>
              <a:rPr lang="it-IT" sz="1600" b="1" dirty="0" smtClean="0"/>
              <a:t> legislative n. 1/2018</a:t>
            </a:r>
          </a:p>
          <a:p>
            <a:endParaRPr lang="it-IT" sz="1600" dirty="0"/>
          </a:p>
          <a:p>
            <a:r>
              <a:rPr lang="it-IT" sz="1600" dirty="0" err="1" smtClean="0"/>
              <a:t>Organized</a:t>
            </a:r>
            <a:r>
              <a:rPr lang="it-IT" sz="1600" dirty="0" smtClean="0"/>
              <a:t> </a:t>
            </a:r>
            <a:r>
              <a:rPr lang="it-IT" sz="1600" dirty="0" err="1" smtClean="0"/>
              <a:t>volunteerism</a:t>
            </a:r>
            <a:r>
              <a:rPr lang="it-IT" sz="1600" dirty="0" smtClean="0"/>
              <a:t> </a:t>
            </a:r>
            <a:r>
              <a:rPr lang="it-IT" sz="1600" dirty="0" err="1" smtClean="0"/>
              <a:t>takes</a:t>
            </a:r>
            <a:r>
              <a:rPr lang="it-IT" sz="1600" dirty="0" smtClean="0"/>
              <a:t> part to </a:t>
            </a:r>
            <a:r>
              <a:rPr lang="it-IT" sz="1600" dirty="0" err="1" smtClean="0"/>
              <a:t>civil</a:t>
            </a:r>
            <a:r>
              <a:rPr lang="it-IT" sz="1600" dirty="0" smtClean="0"/>
              <a:t> </a:t>
            </a:r>
            <a:r>
              <a:rPr lang="it-IT" sz="1600" dirty="0" err="1" smtClean="0"/>
              <a:t>protection</a:t>
            </a:r>
            <a:r>
              <a:rPr lang="it-IT" sz="1600" dirty="0" smtClean="0"/>
              <a:t> planning and </a:t>
            </a:r>
            <a:r>
              <a:rPr lang="it-IT" sz="1600" dirty="0" err="1" smtClean="0"/>
              <a:t>execution</a:t>
            </a:r>
            <a:r>
              <a:rPr lang="it-IT" sz="1600" dirty="0" smtClean="0"/>
              <a:t>.</a:t>
            </a:r>
            <a:endParaRPr lang="it-IT" sz="1600" dirty="0"/>
          </a:p>
        </p:txBody>
      </p:sp>
      <p:pic>
        <p:nvPicPr>
          <p:cNvPr id="4" name="Picture 2" descr="Z:\Area Comune\Convegni\Net Risk Work - Cagliari 11.04.2018\Supporto\twist\2000_DSC_23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2494522"/>
            <a:ext cx="3059831" cy="2036062"/>
          </a:xfrm>
          <a:prstGeom prst="rect">
            <a:avLst/>
          </a:prstGeom>
          <a:noFill/>
          <a:extLst>
            <a:ext uri="{909E8E84-426E-40DD-AFC4-6F175D3DCCD1}">
              <a14:hiddenFill xmlns:a14="http://schemas.microsoft.com/office/drawing/2010/main">
                <a:solidFill>
                  <a:srgbClr val="FFFFFF"/>
                </a:solidFill>
              </a14:hiddenFill>
            </a:ext>
          </a:extLst>
        </p:spPr>
      </p:pic>
      <p:sp>
        <p:nvSpPr>
          <p:cNvPr id="5" name="CasellaDiTesto 4"/>
          <p:cNvSpPr txBox="1"/>
          <p:nvPr/>
        </p:nvSpPr>
        <p:spPr>
          <a:xfrm>
            <a:off x="5508104" y="6534012"/>
            <a:ext cx="3672408" cy="246221"/>
          </a:xfrm>
          <a:prstGeom prst="rect">
            <a:avLst/>
          </a:prstGeom>
          <a:noFill/>
        </p:spPr>
        <p:txBody>
          <a:bodyPr wrap="square" rtlCol="0">
            <a:spAutoFit/>
          </a:bodyPr>
          <a:lstStyle/>
          <a:p>
            <a:r>
              <a:rPr lang="it-IT" sz="1000" dirty="0" smtClean="0"/>
              <a:t>Photo: R. Ferrari, Consulta Provinciale Protezione Civile di Modena.</a:t>
            </a:r>
            <a:endParaRPr lang="it-IT" sz="1000" dirty="0"/>
          </a:p>
        </p:txBody>
      </p:sp>
      <p:pic>
        <p:nvPicPr>
          <p:cNvPr id="6" name="Picture 6" descr="https://www.cpvpc.it/albums/20151205/originali/IMG_910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0208"/>
          <a:stretch/>
        </p:blipFill>
        <p:spPr bwMode="auto">
          <a:xfrm>
            <a:off x="5738852" y="3284983"/>
            <a:ext cx="2387487" cy="321568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Z:\Area Comune\Convegni\Net Risk Work - Cagliari 11.04.2018\Supporto\twist\2000_DSC_233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9752" y="4365104"/>
            <a:ext cx="3059829" cy="2036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9869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737608" y="3348281"/>
            <a:ext cx="7722824" cy="584775"/>
          </a:xfrm>
          <a:prstGeom prst="rect">
            <a:avLst/>
          </a:prstGeom>
          <a:noFill/>
        </p:spPr>
        <p:txBody>
          <a:bodyPr wrap="square" rtlCol="0">
            <a:spAutoFit/>
          </a:bodyPr>
          <a:lstStyle/>
          <a:p>
            <a:pPr algn="ctr"/>
            <a:r>
              <a:rPr lang="it-IT" sz="3200" b="1" dirty="0" err="1" smtClean="0">
                <a:latin typeface="Calibri" panose="020F0502020204030204" pitchFamily="34" charset="0"/>
              </a:rPr>
              <a:t>Towards</a:t>
            </a:r>
            <a:r>
              <a:rPr lang="it-IT" sz="3200" b="1" dirty="0" smtClean="0">
                <a:latin typeface="Calibri" panose="020F0502020204030204" pitchFamily="34" charset="0"/>
              </a:rPr>
              <a:t> </a:t>
            </a:r>
            <a:r>
              <a:rPr lang="it-IT" sz="3200" b="1" dirty="0" err="1" smtClean="0">
                <a:latin typeface="Calibri" panose="020F0502020204030204" pitchFamily="34" charset="0"/>
              </a:rPr>
              <a:t>resilient</a:t>
            </a:r>
            <a:r>
              <a:rPr lang="it-IT" sz="3200" b="1" dirty="0" smtClean="0">
                <a:latin typeface="Calibri" panose="020F0502020204030204" pitchFamily="34" charset="0"/>
              </a:rPr>
              <a:t> </a:t>
            </a:r>
            <a:r>
              <a:rPr lang="it-IT" sz="3200" b="1" dirty="0" err="1" smtClean="0">
                <a:latin typeface="Calibri" panose="020F0502020204030204" pitchFamily="34" charset="0"/>
              </a:rPr>
              <a:t>communities</a:t>
            </a:r>
            <a:endParaRPr lang="it-IT" sz="3200" b="1" dirty="0">
              <a:latin typeface="Calibri" panose="020F0502020204030204" pitchFamily="34" charset="0"/>
            </a:endParaRPr>
          </a:p>
        </p:txBody>
      </p:sp>
    </p:spTree>
    <p:extLst>
      <p:ext uri="{BB962C8B-B14F-4D97-AF65-F5344CB8AC3E}">
        <p14:creationId xmlns:p14="http://schemas.microsoft.com/office/powerpoint/2010/main" val="26808567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683568" y="2204864"/>
            <a:ext cx="7704856" cy="461665"/>
          </a:xfrm>
          <a:prstGeom prst="rect">
            <a:avLst/>
          </a:prstGeom>
          <a:noFill/>
        </p:spPr>
        <p:txBody>
          <a:bodyPr wrap="square" rtlCol="0">
            <a:spAutoFit/>
          </a:bodyPr>
          <a:lstStyle/>
          <a:p>
            <a:pPr algn="ctr"/>
            <a:r>
              <a:rPr lang="it-IT" sz="2400" b="1" dirty="0" err="1" smtClean="0"/>
              <a:t>Resilience</a:t>
            </a:r>
            <a:endParaRPr lang="it-IT" sz="2400" b="1" dirty="0"/>
          </a:p>
        </p:txBody>
      </p:sp>
      <p:pic>
        <p:nvPicPr>
          <p:cNvPr id="4" name="Immagine 3">
            <a:extLst>
              <a:ext uri="{FF2B5EF4-FFF2-40B4-BE49-F238E27FC236}">
                <a16:creationId xmlns="" xmlns:a16="http://schemas.microsoft.com/office/drawing/2014/main" id="{29E54A07-FACD-41E4-88B0-932F31F628A4}"/>
              </a:ext>
            </a:extLst>
          </p:cNvPr>
          <p:cNvPicPr>
            <a:picLocks noChangeAspect="1"/>
          </p:cNvPicPr>
          <p:nvPr/>
        </p:nvPicPr>
        <p:blipFill>
          <a:blip r:embed="rId3"/>
          <a:stretch>
            <a:fillRect/>
          </a:stretch>
        </p:blipFill>
        <p:spPr>
          <a:xfrm>
            <a:off x="507782" y="2905671"/>
            <a:ext cx="2552050" cy="3401673"/>
          </a:xfrm>
          <a:prstGeom prst="rect">
            <a:avLst/>
          </a:prstGeom>
        </p:spPr>
      </p:pic>
      <p:sp>
        <p:nvSpPr>
          <p:cNvPr id="5" name="CasellaDiTesto 4"/>
          <p:cNvSpPr txBox="1"/>
          <p:nvPr/>
        </p:nvSpPr>
        <p:spPr>
          <a:xfrm>
            <a:off x="5234375" y="2929874"/>
            <a:ext cx="3619460" cy="1569660"/>
          </a:xfrm>
          <a:prstGeom prst="rect">
            <a:avLst/>
          </a:prstGeom>
          <a:noFill/>
        </p:spPr>
        <p:txBody>
          <a:bodyPr wrap="square" rtlCol="0">
            <a:spAutoFit/>
          </a:bodyPr>
          <a:lstStyle/>
          <a:p>
            <a:pPr>
              <a:spcBef>
                <a:spcPct val="0"/>
              </a:spcBef>
            </a:pPr>
            <a:r>
              <a:rPr lang="it-IT" altLang="it-IT" sz="1600" dirty="0" err="1" smtClean="0"/>
              <a:t>Is</a:t>
            </a:r>
            <a:r>
              <a:rPr lang="it-IT" altLang="it-IT" sz="1600" dirty="0" smtClean="0"/>
              <a:t> </a:t>
            </a:r>
            <a:r>
              <a:rPr lang="it-IT" altLang="it-IT" sz="1600" dirty="0"/>
              <a:t>the </a:t>
            </a:r>
            <a:r>
              <a:rPr lang="it-IT" altLang="it-IT" sz="1600" dirty="0" err="1"/>
              <a:t>capacity</a:t>
            </a:r>
            <a:r>
              <a:rPr lang="it-IT" altLang="it-IT" sz="1600" dirty="0"/>
              <a:t> of a </a:t>
            </a:r>
            <a:r>
              <a:rPr lang="it-IT" altLang="it-IT" sz="1600" dirty="0" err="1"/>
              <a:t>system</a:t>
            </a:r>
            <a:r>
              <a:rPr lang="it-IT" altLang="it-IT" sz="1600" dirty="0"/>
              <a:t> to </a:t>
            </a:r>
            <a:r>
              <a:rPr lang="it-IT" altLang="it-IT" sz="1600" dirty="0" err="1"/>
              <a:t>absorb</a:t>
            </a:r>
            <a:r>
              <a:rPr lang="it-IT" altLang="it-IT" sz="1600" dirty="0"/>
              <a:t> </a:t>
            </a:r>
          </a:p>
          <a:p>
            <a:pPr>
              <a:spcBef>
                <a:spcPct val="0"/>
              </a:spcBef>
            </a:pPr>
            <a:r>
              <a:rPr lang="it-IT" altLang="it-IT" sz="1600" dirty="0"/>
              <a:t>a </a:t>
            </a:r>
            <a:r>
              <a:rPr lang="it-IT" altLang="it-IT" sz="1600" dirty="0" err="1"/>
              <a:t>disturbance</a:t>
            </a:r>
            <a:r>
              <a:rPr lang="it-IT" altLang="it-IT" sz="1600" dirty="0"/>
              <a:t> and re-</a:t>
            </a:r>
            <a:r>
              <a:rPr lang="it-IT" altLang="it-IT" sz="1600" dirty="0" err="1"/>
              <a:t>organize</a:t>
            </a:r>
            <a:r>
              <a:rPr lang="it-IT" altLang="it-IT" sz="1600" dirty="0"/>
              <a:t> </a:t>
            </a:r>
            <a:r>
              <a:rPr lang="it-IT" altLang="it-IT" sz="1600" dirty="0" err="1"/>
              <a:t>itself</a:t>
            </a:r>
            <a:r>
              <a:rPr lang="it-IT" altLang="it-IT" sz="1600" dirty="0"/>
              <a:t> </a:t>
            </a:r>
          </a:p>
          <a:p>
            <a:pPr>
              <a:spcBef>
                <a:spcPct val="0"/>
              </a:spcBef>
            </a:pPr>
            <a:r>
              <a:rPr lang="it-IT" altLang="it-IT" sz="1600" dirty="0"/>
              <a:t>in </a:t>
            </a:r>
            <a:r>
              <a:rPr lang="it-IT" altLang="it-IT" sz="1600" dirty="0" err="1"/>
              <a:t>order</a:t>
            </a:r>
            <a:r>
              <a:rPr lang="it-IT" altLang="it-IT" sz="1600" dirty="0"/>
              <a:t> to </a:t>
            </a:r>
            <a:r>
              <a:rPr lang="it-IT" altLang="it-IT" sz="1600" dirty="0" err="1"/>
              <a:t>recover</a:t>
            </a:r>
            <a:r>
              <a:rPr lang="it-IT" altLang="it-IT" sz="1600" dirty="0"/>
              <a:t> (…more or </a:t>
            </a:r>
            <a:r>
              <a:rPr lang="it-IT" altLang="it-IT" sz="1600" dirty="0" err="1"/>
              <a:t>less</a:t>
            </a:r>
            <a:r>
              <a:rPr lang="it-IT" altLang="it-IT" sz="1600" dirty="0"/>
              <a:t>) </a:t>
            </a:r>
          </a:p>
          <a:p>
            <a:pPr>
              <a:spcBef>
                <a:spcPct val="0"/>
              </a:spcBef>
            </a:pPr>
            <a:r>
              <a:rPr lang="it-IT" altLang="it-IT" sz="1600" dirty="0" err="1"/>
              <a:t>its</a:t>
            </a:r>
            <a:r>
              <a:rPr lang="it-IT" altLang="it-IT" sz="1600" dirty="0"/>
              <a:t> </a:t>
            </a:r>
            <a:r>
              <a:rPr lang="it-IT" altLang="it-IT" sz="1600" dirty="0" err="1"/>
              <a:t>functions</a:t>
            </a:r>
            <a:r>
              <a:rPr lang="it-IT" altLang="it-IT" sz="1600" dirty="0"/>
              <a:t>, </a:t>
            </a:r>
            <a:r>
              <a:rPr lang="it-IT" altLang="it-IT" sz="1600" dirty="0" err="1"/>
              <a:t>its</a:t>
            </a:r>
            <a:r>
              <a:rPr lang="it-IT" altLang="it-IT" sz="1600" dirty="0"/>
              <a:t> </a:t>
            </a:r>
            <a:r>
              <a:rPr lang="it-IT" altLang="it-IT" sz="1600" dirty="0" err="1"/>
              <a:t>structure</a:t>
            </a:r>
            <a:r>
              <a:rPr lang="it-IT" altLang="it-IT" sz="1600" dirty="0"/>
              <a:t>, </a:t>
            </a:r>
          </a:p>
          <a:p>
            <a:pPr>
              <a:spcBef>
                <a:spcPct val="0"/>
              </a:spcBef>
            </a:pPr>
            <a:r>
              <a:rPr lang="it-IT" altLang="it-IT" sz="1600" dirty="0" err="1"/>
              <a:t>its</a:t>
            </a:r>
            <a:r>
              <a:rPr lang="it-IT" altLang="it-IT" sz="1600" dirty="0"/>
              <a:t> </a:t>
            </a:r>
            <a:r>
              <a:rPr lang="it-IT" altLang="it-IT" sz="1600" dirty="0" err="1"/>
              <a:t>internal</a:t>
            </a:r>
            <a:r>
              <a:rPr lang="it-IT" altLang="it-IT" sz="1600" dirty="0"/>
              <a:t> and </a:t>
            </a:r>
            <a:r>
              <a:rPr lang="it-IT" altLang="it-IT" sz="1600" dirty="0" err="1"/>
              <a:t>external</a:t>
            </a:r>
            <a:r>
              <a:rPr lang="it-IT" altLang="it-IT" sz="1600" dirty="0"/>
              <a:t> relations, </a:t>
            </a:r>
            <a:r>
              <a:rPr lang="it-IT" altLang="it-IT" sz="1600" dirty="0" err="1"/>
              <a:t>substantially</a:t>
            </a:r>
            <a:r>
              <a:rPr lang="it-IT" altLang="it-IT" sz="1600" dirty="0"/>
              <a:t> </a:t>
            </a:r>
            <a:r>
              <a:rPr lang="it-IT" altLang="it-IT" sz="1600" dirty="0" err="1"/>
              <a:t>maintaining</a:t>
            </a:r>
            <a:r>
              <a:rPr lang="it-IT" altLang="it-IT" sz="1600" dirty="0"/>
              <a:t> </a:t>
            </a:r>
            <a:r>
              <a:rPr lang="it-IT" altLang="it-IT" sz="1600" dirty="0" err="1"/>
              <a:t>its</a:t>
            </a:r>
            <a:r>
              <a:rPr lang="it-IT" altLang="it-IT" sz="1600" dirty="0"/>
              <a:t> </a:t>
            </a:r>
            <a:r>
              <a:rPr lang="it-IT" altLang="it-IT" sz="1600" dirty="0" err="1" smtClean="0"/>
              <a:t>identity</a:t>
            </a:r>
            <a:endParaRPr lang="it-IT" dirty="0"/>
          </a:p>
        </p:txBody>
      </p:sp>
    </p:spTree>
    <p:extLst>
      <p:ext uri="{BB962C8B-B14F-4D97-AF65-F5344CB8AC3E}">
        <p14:creationId xmlns:p14="http://schemas.microsoft.com/office/powerpoint/2010/main" val="18577404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pic>
        <p:nvPicPr>
          <p:cNvPr id="3" name="Immagine 2">
            <a:extLst>
              <a:ext uri="{FF2B5EF4-FFF2-40B4-BE49-F238E27FC236}">
                <a16:creationId xmlns="" xmlns:a16="http://schemas.microsoft.com/office/drawing/2014/main" id="{86B3850E-1878-458B-839F-5824B2CDCF25}"/>
              </a:ext>
            </a:extLst>
          </p:cNvPr>
          <p:cNvPicPr>
            <a:picLocks noChangeAspect="1"/>
          </p:cNvPicPr>
          <p:nvPr/>
        </p:nvPicPr>
        <p:blipFill rotWithShape="1">
          <a:blip r:embed="rId3"/>
          <a:srcRect t="7836"/>
          <a:stretch/>
        </p:blipFill>
        <p:spPr>
          <a:xfrm>
            <a:off x="1547664" y="2924944"/>
            <a:ext cx="6336704" cy="3720243"/>
          </a:xfrm>
          <a:prstGeom prst="rect">
            <a:avLst/>
          </a:prstGeom>
        </p:spPr>
      </p:pic>
      <p:sp>
        <p:nvSpPr>
          <p:cNvPr id="4" name="CasellaDiTesto 3"/>
          <p:cNvSpPr txBox="1"/>
          <p:nvPr/>
        </p:nvSpPr>
        <p:spPr>
          <a:xfrm>
            <a:off x="683568" y="2132856"/>
            <a:ext cx="7776864" cy="461665"/>
          </a:xfrm>
          <a:prstGeom prst="rect">
            <a:avLst/>
          </a:prstGeom>
          <a:noFill/>
        </p:spPr>
        <p:txBody>
          <a:bodyPr wrap="square" rtlCol="0">
            <a:spAutoFit/>
          </a:bodyPr>
          <a:lstStyle/>
          <a:p>
            <a:pPr algn="ctr"/>
            <a:r>
              <a:rPr lang="it-IT" sz="2400" b="1" dirty="0" smtClean="0"/>
              <a:t>The </a:t>
            </a:r>
            <a:r>
              <a:rPr lang="it-IT" sz="2400" b="1" dirty="0" err="1" smtClean="0"/>
              <a:t>Resilience</a:t>
            </a:r>
            <a:r>
              <a:rPr lang="it-IT" sz="2400" b="1" dirty="0" smtClean="0"/>
              <a:t> </a:t>
            </a:r>
            <a:r>
              <a:rPr lang="it-IT" sz="2400" b="1" dirty="0" err="1" smtClean="0"/>
              <a:t>Loss</a:t>
            </a:r>
            <a:r>
              <a:rPr lang="it-IT" sz="2400" b="1" dirty="0" smtClean="0"/>
              <a:t> </a:t>
            </a:r>
            <a:r>
              <a:rPr lang="it-IT" sz="2400" b="1" dirty="0" err="1" smtClean="0"/>
              <a:t>Recovery</a:t>
            </a:r>
            <a:r>
              <a:rPr lang="it-IT" sz="2400" b="1" dirty="0" smtClean="0"/>
              <a:t> Curve</a:t>
            </a:r>
            <a:endParaRPr lang="it-IT" sz="2400" b="1" dirty="0"/>
          </a:p>
        </p:txBody>
      </p:sp>
    </p:spTree>
    <p:extLst>
      <p:ext uri="{BB962C8B-B14F-4D97-AF65-F5344CB8AC3E}">
        <p14:creationId xmlns:p14="http://schemas.microsoft.com/office/powerpoint/2010/main" val="36597289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a:extLst>
              <a:ext uri="{FF2B5EF4-FFF2-40B4-BE49-F238E27FC236}">
                <a16:creationId xmlns="" xmlns:a16="http://schemas.microsoft.com/office/drawing/2014/main" id="{32722835-30D8-4B78-B662-83B442B99CC5}"/>
              </a:ext>
            </a:extLst>
          </p:cNvPr>
          <p:cNvSpPr txBox="1"/>
          <p:nvPr/>
        </p:nvSpPr>
        <p:spPr>
          <a:xfrm>
            <a:off x="2915816" y="5833150"/>
            <a:ext cx="2507785" cy="830997"/>
          </a:xfrm>
          <a:prstGeom prst="rect">
            <a:avLst/>
          </a:prstGeom>
          <a:noFill/>
        </p:spPr>
        <p:txBody>
          <a:bodyPr wrap="square" rtlCol="0">
            <a:spAutoFit/>
          </a:bodyPr>
          <a:lstStyle/>
          <a:p>
            <a:pPr eaLnBrk="0" fontAlgn="base" hangingPunct="0">
              <a:spcBef>
                <a:spcPct val="0"/>
              </a:spcBef>
              <a:spcAft>
                <a:spcPct val="0"/>
              </a:spcAft>
            </a:pPr>
            <a:r>
              <a:rPr lang="it-IT" sz="1600" dirty="0" err="1">
                <a:solidFill>
                  <a:prstClr val="black"/>
                </a:solidFill>
                <a:cs typeface="Arial" charset="0"/>
              </a:rPr>
              <a:t>Perceived</a:t>
            </a:r>
            <a:r>
              <a:rPr lang="it-IT" sz="1600" dirty="0">
                <a:solidFill>
                  <a:prstClr val="black"/>
                </a:solidFill>
                <a:cs typeface="Arial" charset="0"/>
              </a:rPr>
              <a:t> </a:t>
            </a:r>
            <a:r>
              <a:rPr lang="it-IT" sz="1600" dirty="0" err="1">
                <a:solidFill>
                  <a:prstClr val="black"/>
                </a:solidFill>
                <a:cs typeface="Arial" charset="0"/>
              </a:rPr>
              <a:t>interconnections</a:t>
            </a:r>
            <a:r>
              <a:rPr lang="it-IT" sz="1600" dirty="0">
                <a:solidFill>
                  <a:prstClr val="black"/>
                </a:solidFill>
                <a:cs typeface="Arial" charset="0"/>
              </a:rPr>
              <a:t> </a:t>
            </a:r>
            <a:r>
              <a:rPr lang="it-IT" sz="1600" dirty="0" err="1">
                <a:solidFill>
                  <a:prstClr val="black"/>
                </a:solidFill>
                <a:cs typeface="Arial" charset="0"/>
              </a:rPr>
              <a:t>among</a:t>
            </a:r>
            <a:r>
              <a:rPr lang="it-IT" sz="1600" dirty="0">
                <a:solidFill>
                  <a:prstClr val="black"/>
                </a:solidFill>
                <a:cs typeface="Arial" charset="0"/>
              </a:rPr>
              <a:t> the </a:t>
            </a:r>
            <a:r>
              <a:rPr lang="it-IT" sz="1600" dirty="0" err="1">
                <a:solidFill>
                  <a:prstClr val="black"/>
                </a:solidFill>
                <a:cs typeface="Arial" charset="0"/>
              </a:rPr>
              <a:t>different</a:t>
            </a:r>
            <a:r>
              <a:rPr lang="it-IT" sz="1600" dirty="0">
                <a:solidFill>
                  <a:prstClr val="black"/>
                </a:solidFill>
                <a:cs typeface="Arial" charset="0"/>
              </a:rPr>
              <a:t> </a:t>
            </a:r>
            <a:r>
              <a:rPr lang="it-IT" sz="1600" dirty="0" err="1">
                <a:solidFill>
                  <a:prstClr val="black"/>
                </a:solidFill>
                <a:cs typeface="Arial" charset="0"/>
              </a:rPr>
              <a:t>types</a:t>
            </a:r>
            <a:r>
              <a:rPr lang="it-IT" sz="1600" dirty="0">
                <a:solidFill>
                  <a:prstClr val="black"/>
                </a:solidFill>
                <a:cs typeface="Arial" charset="0"/>
              </a:rPr>
              <a:t> of risk</a:t>
            </a:r>
          </a:p>
        </p:txBody>
      </p:sp>
      <p:pic>
        <p:nvPicPr>
          <p:cNvPr id="4" name="Immagine 3">
            <a:extLst>
              <a:ext uri="{FF2B5EF4-FFF2-40B4-BE49-F238E27FC236}">
                <a16:creationId xmlns="" xmlns:a16="http://schemas.microsoft.com/office/drawing/2014/main" id="{950D965B-4881-4614-83F4-DC7B2A8EFC30}"/>
              </a:ext>
            </a:extLst>
          </p:cNvPr>
          <p:cNvPicPr>
            <a:picLocks noChangeAspect="1"/>
          </p:cNvPicPr>
          <p:nvPr/>
        </p:nvPicPr>
        <p:blipFill>
          <a:blip r:embed="rId3"/>
          <a:stretch>
            <a:fillRect/>
          </a:stretch>
        </p:blipFill>
        <p:spPr>
          <a:xfrm>
            <a:off x="906842" y="2780927"/>
            <a:ext cx="2008974" cy="2821454"/>
          </a:xfrm>
          <a:prstGeom prst="rect">
            <a:avLst/>
          </a:prstGeom>
          <a:ln w="12700">
            <a:solidFill>
              <a:srgbClr val="4F81BD"/>
            </a:solidFill>
          </a:ln>
        </p:spPr>
      </p:pic>
      <p:pic>
        <p:nvPicPr>
          <p:cNvPr id="5" name="Immagine 4">
            <a:extLst>
              <a:ext uri="{FF2B5EF4-FFF2-40B4-BE49-F238E27FC236}">
                <a16:creationId xmlns="" xmlns:a16="http://schemas.microsoft.com/office/drawing/2014/main" id="{2CAA7F74-2C4F-4346-A0F6-0577B0BA5642}"/>
              </a:ext>
            </a:extLst>
          </p:cNvPr>
          <p:cNvPicPr>
            <a:picLocks noChangeAspect="1"/>
          </p:cNvPicPr>
          <p:nvPr/>
        </p:nvPicPr>
        <p:blipFill>
          <a:blip r:embed="rId4"/>
          <a:stretch>
            <a:fillRect/>
          </a:stretch>
        </p:blipFill>
        <p:spPr>
          <a:xfrm>
            <a:off x="5612875" y="2899751"/>
            <a:ext cx="3063581" cy="3769609"/>
          </a:xfrm>
          <a:prstGeom prst="rect">
            <a:avLst/>
          </a:prstGeom>
          <a:ln w="6350">
            <a:solidFill>
              <a:srgbClr val="4F81BD"/>
            </a:solidFill>
          </a:ln>
        </p:spPr>
      </p:pic>
      <p:sp>
        <p:nvSpPr>
          <p:cNvPr id="6" name="CasellaDiTesto 5"/>
          <p:cNvSpPr txBox="1"/>
          <p:nvPr/>
        </p:nvSpPr>
        <p:spPr>
          <a:xfrm>
            <a:off x="2411760" y="2132856"/>
            <a:ext cx="4824536" cy="461665"/>
          </a:xfrm>
          <a:prstGeom prst="rect">
            <a:avLst/>
          </a:prstGeom>
          <a:noFill/>
        </p:spPr>
        <p:txBody>
          <a:bodyPr wrap="square" rtlCol="0">
            <a:spAutoFit/>
          </a:bodyPr>
          <a:lstStyle/>
          <a:p>
            <a:pPr algn="ctr"/>
            <a:r>
              <a:rPr lang="it-IT" sz="2400" b="1" dirty="0" smtClean="0"/>
              <a:t>Global </a:t>
            </a:r>
            <a:r>
              <a:rPr lang="it-IT" sz="2400" b="1" dirty="0" err="1" smtClean="0"/>
              <a:t>Risk</a:t>
            </a:r>
            <a:r>
              <a:rPr lang="it-IT" sz="2400" b="1" dirty="0" smtClean="0"/>
              <a:t> </a:t>
            </a:r>
            <a:r>
              <a:rPr lang="it-IT" sz="2400" b="1" dirty="0" err="1" smtClean="0"/>
              <a:t>Interconnections</a:t>
            </a:r>
            <a:endParaRPr lang="it-IT" sz="2400" b="1" dirty="0"/>
          </a:p>
        </p:txBody>
      </p:sp>
    </p:spTree>
    <p:extLst>
      <p:ext uri="{BB962C8B-B14F-4D97-AF65-F5344CB8AC3E}">
        <p14:creationId xmlns:p14="http://schemas.microsoft.com/office/powerpoint/2010/main" val="21651468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683568" y="2042845"/>
            <a:ext cx="7776864" cy="830997"/>
          </a:xfrm>
          <a:prstGeom prst="rect">
            <a:avLst/>
          </a:prstGeom>
          <a:noFill/>
        </p:spPr>
        <p:txBody>
          <a:bodyPr wrap="square" rtlCol="0">
            <a:spAutoFit/>
          </a:bodyPr>
          <a:lstStyle/>
          <a:p>
            <a:pPr algn="ctr"/>
            <a:r>
              <a:rPr lang="it-IT" sz="2400" b="1" dirty="0" smtClean="0"/>
              <a:t>The Sendai Framework</a:t>
            </a:r>
          </a:p>
          <a:p>
            <a:pPr algn="ctr"/>
            <a:r>
              <a:rPr lang="it-IT" sz="2400" b="1" dirty="0" smtClean="0"/>
              <a:t>for </a:t>
            </a:r>
            <a:r>
              <a:rPr lang="it-IT" sz="2400" b="1" dirty="0" err="1" smtClean="0"/>
              <a:t>Disaster</a:t>
            </a:r>
            <a:r>
              <a:rPr lang="it-IT" sz="2400" b="1" dirty="0" smtClean="0"/>
              <a:t> </a:t>
            </a:r>
            <a:r>
              <a:rPr lang="it-IT" sz="2400" b="1" dirty="0" err="1" smtClean="0"/>
              <a:t>Risk</a:t>
            </a:r>
            <a:r>
              <a:rPr lang="it-IT" sz="2400" b="1" dirty="0" smtClean="0"/>
              <a:t> </a:t>
            </a:r>
            <a:r>
              <a:rPr lang="it-IT" sz="2400" b="1" dirty="0" err="1" smtClean="0"/>
              <a:t>Reduction</a:t>
            </a:r>
            <a:r>
              <a:rPr lang="it-IT" sz="2400" b="1" dirty="0" smtClean="0"/>
              <a:t> 2015-2030</a:t>
            </a:r>
            <a:endParaRPr lang="it-IT" sz="2400" b="1" dirty="0"/>
          </a:p>
        </p:txBody>
      </p:sp>
      <p:pic>
        <p:nvPicPr>
          <p:cNvPr id="4" name="Immagine 3">
            <a:extLst>
              <a:ext uri="{FF2B5EF4-FFF2-40B4-BE49-F238E27FC236}">
                <a16:creationId xmlns="" xmlns:a16="http://schemas.microsoft.com/office/drawing/2014/main" id="{928412D9-C90A-46D0-88CF-96CCB7128F81}"/>
              </a:ext>
            </a:extLst>
          </p:cNvPr>
          <p:cNvPicPr>
            <a:picLocks noChangeAspect="1"/>
          </p:cNvPicPr>
          <p:nvPr/>
        </p:nvPicPr>
        <p:blipFill>
          <a:blip r:embed="rId3"/>
          <a:stretch>
            <a:fillRect/>
          </a:stretch>
        </p:blipFill>
        <p:spPr>
          <a:xfrm>
            <a:off x="395536" y="3140968"/>
            <a:ext cx="2287630" cy="3397944"/>
          </a:xfrm>
          <a:prstGeom prst="rect">
            <a:avLst/>
          </a:prstGeom>
        </p:spPr>
      </p:pic>
      <p:sp>
        <p:nvSpPr>
          <p:cNvPr id="5" name="Rettangolo 2">
            <a:extLst>
              <a:ext uri="{FF2B5EF4-FFF2-40B4-BE49-F238E27FC236}">
                <a16:creationId xmlns="" xmlns:a16="http://schemas.microsoft.com/office/drawing/2014/main" id="{180A2B38-1738-48EA-B524-1F777089E82B}"/>
              </a:ext>
            </a:extLst>
          </p:cNvPr>
          <p:cNvSpPr>
            <a:spLocks noChangeArrowheads="1"/>
          </p:cNvSpPr>
          <p:nvPr/>
        </p:nvSpPr>
        <p:spPr bwMode="auto">
          <a:xfrm>
            <a:off x="3275856" y="3140968"/>
            <a:ext cx="5522355" cy="192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0" fontAlgn="base" hangingPunct="0">
              <a:spcAft>
                <a:spcPct val="0"/>
              </a:spcAft>
              <a:buFont typeface="Arial" panose="020B0604020202020204" pitchFamily="34" charset="0"/>
              <a:buNone/>
            </a:pPr>
            <a:r>
              <a:rPr lang="en-US" sz="1200" dirty="0">
                <a:solidFill>
                  <a:prstClr val="black"/>
                </a:solidFill>
                <a:latin typeface="+mn-lt"/>
                <a:cs typeface="Arial" charset="0"/>
              </a:rPr>
              <a:t>There has to be a broader and a more people-</a:t>
            </a:r>
            <a:r>
              <a:rPr lang="en-US" sz="1200" dirty="0" err="1">
                <a:solidFill>
                  <a:prstClr val="black"/>
                </a:solidFill>
                <a:latin typeface="+mn-lt"/>
                <a:cs typeface="Arial" charset="0"/>
              </a:rPr>
              <a:t>centred</a:t>
            </a:r>
            <a:r>
              <a:rPr lang="en-US" sz="1200" dirty="0">
                <a:solidFill>
                  <a:prstClr val="black"/>
                </a:solidFill>
                <a:latin typeface="+mn-lt"/>
                <a:cs typeface="Arial" charset="0"/>
              </a:rPr>
              <a:t> preventive approach to disaster risk. Disaster risk reduction practices need to be multi-hazard and multisectoral, inclusive and accessible in order to be efficient and effective. While recognizing their leading, regulatory and coordination role, Governments should engage with relevant stakeholders, including women, children and youth, persons with disabilities, poor people, migrants, indigenous peoples, volunteers, the community of practitioners and older persons in the design and implementation of policies, plans and standards. There is a need for the public and private sectors and civil society organizations, as well as academia and scientific and research institutions, to work more closely together and to create opportunities for collaboration, and for businesses to integrate disaster risk into their management </a:t>
            </a:r>
            <a:r>
              <a:rPr lang="en-US" sz="1200" dirty="0" smtClean="0">
                <a:solidFill>
                  <a:prstClr val="black"/>
                </a:solidFill>
                <a:latin typeface="+mn-lt"/>
                <a:cs typeface="Arial" charset="0"/>
              </a:rPr>
              <a:t>practices.</a:t>
            </a:r>
            <a:endParaRPr lang="it-IT" altLang="it-IT" sz="1200" dirty="0">
              <a:solidFill>
                <a:srgbClr val="FF0000"/>
              </a:solidFill>
              <a:latin typeface="+mn-lt"/>
              <a:cs typeface="Arial" charset="0"/>
            </a:endParaRPr>
          </a:p>
        </p:txBody>
      </p:sp>
      <p:sp>
        <p:nvSpPr>
          <p:cNvPr id="6" name="Rettangolo 5">
            <a:extLst>
              <a:ext uri="{FF2B5EF4-FFF2-40B4-BE49-F238E27FC236}">
                <a16:creationId xmlns="" xmlns:a16="http://schemas.microsoft.com/office/drawing/2014/main" id="{6523549A-F0D3-473E-9EC1-EF0E709D5D88}"/>
              </a:ext>
            </a:extLst>
          </p:cNvPr>
          <p:cNvSpPr/>
          <p:nvPr/>
        </p:nvSpPr>
        <p:spPr>
          <a:xfrm>
            <a:off x="3352375" y="5313982"/>
            <a:ext cx="5396089" cy="923330"/>
          </a:xfrm>
          <a:prstGeom prst="rect">
            <a:avLst/>
          </a:prstGeom>
        </p:spPr>
        <p:txBody>
          <a:bodyPr wrap="square">
            <a:spAutoFit/>
          </a:bodyPr>
          <a:lstStyle/>
          <a:p>
            <a:pPr eaLnBrk="0" fontAlgn="base" hangingPunct="0">
              <a:lnSpc>
                <a:spcPct val="90000"/>
              </a:lnSpc>
              <a:spcBef>
                <a:spcPts val="1000"/>
              </a:spcBef>
              <a:spcAft>
                <a:spcPct val="0"/>
              </a:spcAft>
            </a:pPr>
            <a:r>
              <a:rPr lang="en-US" sz="1200" dirty="0">
                <a:solidFill>
                  <a:prstClr val="black"/>
                </a:solidFill>
                <a:cs typeface="Arial" charset="0"/>
              </a:rPr>
              <a:t>Prevent new and reduce existing disaster risk through the implementation of integrated and inclusive economic, structural, legal, social, health, cultural, educational, environmental, technological, political and institutional measures that prevent and reduce hazard exposure and vulnerability to disaster, increase preparedness for response and recovery, and thus strengthen </a:t>
            </a:r>
            <a:r>
              <a:rPr lang="en-US" sz="1200" dirty="0" smtClean="0">
                <a:solidFill>
                  <a:prstClr val="black"/>
                </a:solidFill>
                <a:cs typeface="Arial" charset="0"/>
              </a:rPr>
              <a:t>resilience.</a:t>
            </a:r>
            <a:endParaRPr lang="it-IT" sz="1200" dirty="0">
              <a:solidFill>
                <a:prstClr val="black"/>
              </a:solidFill>
              <a:cs typeface="Arial" charset="0"/>
            </a:endParaRPr>
          </a:p>
        </p:txBody>
      </p:sp>
    </p:spTree>
    <p:extLst>
      <p:ext uri="{BB962C8B-B14F-4D97-AF65-F5344CB8AC3E}">
        <p14:creationId xmlns:p14="http://schemas.microsoft.com/office/powerpoint/2010/main" val="3022660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pic>
        <p:nvPicPr>
          <p:cNvPr id="3" name="Immagine 2">
            <a:extLst>
              <a:ext uri="{FF2B5EF4-FFF2-40B4-BE49-F238E27FC236}">
                <a16:creationId xmlns="" xmlns:a16="http://schemas.microsoft.com/office/drawing/2014/main" id="{ED13174F-9C25-4BA5-A3E9-26A4CC44DDDC}"/>
              </a:ext>
            </a:extLst>
          </p:cNvPr>
          <p:cNvPicPr>
            <a:picLocks noChangeAspect="1"/>
          </p:cNvPicPr>
          <p:nvPr/>
        </p:nvPicPr>
        <p:blipFill>
          <a:blip r:embed="rId3"/>
          <a:stretch>
            <a:fillRect/>
          </a:stretch>
        </p:blipFill>
        <p:spPr>
          <a:xfrm>
            <a:off x="1259632" y="2060848"/>
            <a:ext cx="6808547" cy="4797152"/>
          </a:xfrm>
          <a:prstGeom prst="rect">
            <a:avLst/>
          </a:prstGeom>
        </p:spPr>
      </p:pic>
    </p:spTree>
    <p:extLst>
      <p:ext uri="{BB962C8B-B14F-4D97-AF65-F5344CB8AC3E}">
        <p14:creationId xmlns:p14="http://schemas.microsoft.com/office/powerpoint/2010/main" val="4905877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740576" y="2045881"/>
            <a:ext cx="7647848" cy="663039"/>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en-GB" sz="2400" b="1" dirty="0" smtClean="0">
                <a:solidFill>
                  <a:srgbClr val="39383A"/>
                </a:solidFill>
                <a:latin typeface="+mn-lt"/>
                <a:ea typeface="MS Mincho"/>
                <a:cs typeface="Times New Roman"/>
              </a:rPr>
              <a:t>Sendai Framework and others Intl Strategies</a:t>
            </a:r>
            <a:endParaRPr lang="ca-ES" sz="4000" dirty="0"/>
          </a:p>
        </p:txBody>
      </p:sp>
      <p:pic>
        <p:nvPicPr>
          <p:cNvPr id="4" name="Immagine 3">
            <a:extLst>
              <a:ext uri="{FF2B5EF4-FFF2-40B4-BE49-F238E27FC236}">
                <a16:creationId xmlns="" xmlns:a16="http://schemas.microsoft.com/office/drawing/2014/main" id="{C977CE48-CE7A-45DD-9C4E-31E0BAA28F88}"/>
              </a:ext>
            </a:extLst>
          </p:cNvPr>
          <p:cNvPicPr>
            <a:picLocks noChangeAspect="1"/>
          </p:cNvPicPr>
          <p:nvPr/>
        </p:nvPicPr>
        <p:blipFill>
          <a:blip r:embed="rId3"/>
          <a:stretch>
            <a:fillRect/>
          </a:stretch>
        </p:blipFill>
        <p:spPr>
          <a:xfrm>
            <a:off x="2483768" y="2684357"/>
            <a:ext cx="4128220" cy="3912995"/>
          </a:xfrm>
          <a:prstGeom prst="rect">
            <a:avLst/>
          </a:prstGeom>
        </p:spPr>
      </p:pic>
    </p:spTree>
    <p:extLst>
      <p:ext uri="{BB962C8B-B14F-4D97-AF65-F5344CB8AC3E}">
        <p14:creationId xmlns:p14="http://schemas.microsoft.com/office/powerpoint/2010/main" val="815093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1537936" y="1871566"/>
            <a:ext cx="6687240" cy="95462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en-GB" sz="2400" b="1" dirty="0" smtClean="0">
                <a:solidFill>
                  <a:srgbClr val="39383A"/>
                </a:solidFill>
                <a:latin typeface="+mn-lt"/>
                <a:ea typeface="MS Mincho"/>
                <a:cs typeface="Times New Roman"/>
              </a:rPr>
              <a:t>A long history of lessons learned</a:t>
            </a:r>
            <a:endParaRPr lang="ca-ES" sz="4000" dirty="0"/>
          </a:p>
        </p:txBody>
      </p:sp>
      <p:grpSp>
        <p:nvGrpSpPr>
          <p:cNvPr id="4" name="Group 2"/>
          <p:cNvGrpSpPr>
            <a:grpSpLocks/>
          </p:cNvGrpSpPr>
          <p:nvPr/>
        </p:nvGrpSpPr>
        <p:grpSpPr bwMode="auto">
          <a:xfrm>
            <a:off x="5845474" y="3013518"/>
            <a:ext cx="3134346" cy="1724871"/>
            <a:chOff x="340" y="1026"/>
            <a:chExt cx="2313" cy="1568"/>
          </a:xfrm>
        </p:grpSpPr>
        <p:sp>
          <p:nvSpPr>
            <p:cNvPr id="5" name="Text Box 3"/>
            <p:cNvSpPr txBox="1">
              <a:spLocks noChangeArrowheads="1"/>
            </p:cNvSpPr>
            <p:nvPr/>
          </p:nvSpPr>
          <p:spPr bwMode="auto">
            <a:xfrm>
              <a:off x="340" y="2243"/>
              <a:ext cx="2313" cy="351"/>
            </a:xfrm>
            <a:prstGeom prst="rect">
              <a:avLst/>
            </a:prstGeom>
            <a:solidFill>
              <a:srgbClr val="FFFF99"/>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101645" tIns="50822" rIns="101645" bIns="50822">
              <a:spAutoFit/>
            </a:bodyPr>
            <a:lstStyle>
              <a:lvl1pPr defTabSz="1016000" eaLnBrk="0" hangingPunct="0">
                <a:spcBef>
                  <a:spcPts val="813"/>
                </a:spcBef>
                <a:buClr>
                  <a:srgbClr val="000000"/>
                </a:buClr>
                <a:buSzPct val="100000"/>
                <a:buFont typeface="Times New Roman" pitchFamily="18" charset="0"/>
                <a:defRPr sz="3200">
                  <a:solidFill>
                    <a:srgbClr val="000000"/>
                  </a:solidFill>
                  <a:latin typeface="Calibri" pitchFamily="34" charset="0"/>
                  <a:ea typeface="ＭＳ Ｐゴシック" pitchFamily="34" charset="-128"/>
                </a:defRPr>
              </a:lvl1pPr>
              <a:lvl2pPr marL="666750" indent="-255588" defTabSz="1016000" eaLnBrk="0" hangingPunct="0">
                <a:spcBef>
                  <a:spcPts val="700"/>
                </a:spcBef>
                <a:buClr>
                  <a:srgbClr val="000000"/>
                </a:buClr>
                <a:buSzPct val="100000"/>
                <a:buFont typeface="Times New Roman" pitchFamily="18" charset="0"/>
                <a:defRPr sz="2800">
                  <a:solidFill>
                    <a:srgbClr val="000000"/>
                  </a:solidFill>
                  <a:latin typeface="Calibri" pitchFamily="34" charset="0"/>
                  <a:ea typeface="ＭＳ Ｐゴシック" pitchFamily="34" charset="-128"/>
                </a:defRPr>
              </a:lvl2pPr>
              <a:lvl3pPr marL="1025525" indent="-204788" defTabSz="1016000" eaLnBrk="0" hangingPunct="0">
                <a:spcBef>
                  <a:spcPts val="613"/>
                </a:spcBef>
                <a:buClr>
                  <a:srgbClr val="000000"/>
                </a:buClr>
                <a:buSzPct val="100000"/>
                <a:buFont typeface="Times New Roman" pitchFamily="18" charset="0"/>
                <a:defRPr sz="2400">
                  <a:solidFill>
                    <a:srgbClr val="000000"/>
                  </a:solidFill>
                  <a:latin typeface="Calibri" pitchFamily="34" charset="0"/>
                  <a:ea typeface="ＭＳ Ｐゴシック" pitchFamily="34" charset="-128"/>
                </a:defRPr>
              </a:lvl3pPr>
              <a:lvl4pPr marL="1436688"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4pPr>
              <a:lvl5pPr marL="1846263"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5pPr>
              <a:lvl6pPr marL="23034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6pPr>
              <a:lvl7pPr marL="27606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7pPr>
              <a:lvl8pPr marL="32178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8pPr>
              <a:lvl9pPr marL="36750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9pPr>
            </a:lstStyle>
            <a:p>
              <a:pPr algn="ctr">
                <a:lnSpc>
                  <a:spcPct val="115000"/>
                </a:lnSpc>
                <a:spcBef>
                  <a:spcPct val="0"/>
                </a:spcBef>
                <a:buClrTx/>
                <a:buFontTx/>
                <a:buNone/>
              </a:pPr>
              <a:r>
                <a:rPr lang="en-US" altLang="it-IT" sz="1600" b="1" dirty="0">
                  <a:solidFill>
                    <a:srgbClr val="3333CC"/>
                  </a:solidFill>
                  <a:latin typeface="Arial" charset="0"/>
                  <a:cs typeface="Arial" charset="0"/>
                </a:rPr>
                <a:t>1966 Flood of Arno river</a:t>
              </a:r>
            </a:p>
          </p:txBody>
        </p:sp>
        <p:pic>
          <p:nvPicPr>
            <p:cNvPr id="6" name="Picture 4" descr="FIRENZ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 y="1026"/>
              <a:ext cx="2313" cy="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 Box 5"/>
          <p:cNvSpPr txBox="1">
            <a:spLocks noChangeArrowheads="1"/>
          </p:cNvSpPr>
          <p:nvPr/>
        </p:nvSpPr>
        <p:spPr bwMode="auto">
          <a:xfrm>
            <a:off x="395536" y="6457974"/>
            <a:ext cx="3657600" cy="377825"/>
          </a:xfrm>
          <a:prstGeom prst="rect">
            <a:avLst/>
          </a:prstGeom>
          <a:solidFill>
            <a:srgbClr val="FFFF99"/>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1251" tIns="45627" rIns="91251" bIns="45627">
            <a:spAutoFit/>
          </a:bodyPr>
          <a:lstStyle>
            <a:lvl1pPr defTabSz="1016000" eaLnBrk="0" hangingPunct="0">
              <a:spcBef>
                <a:spcPts val="813"/>
              </a:spcBef>
              <a:buClr>
                <a:srgbClr val="000000"/>
              </a:buClr>
              <a:buSzPct val="100000"/>
              <a:buFont typeface="Times New Roman" pitchFamily="18" charset="0"/>
              <a:defRPr sz="3200">
                <a:solidFill>
                  <a:srgbClr val="000000"/>
                </a:solidFill>
                <a:latin typeface="Calibri" pitchFamily="34" charset="0"/>
                <a:ea typeface="ＭＳ Ｐゴシック" pitchFamily="34" charset="-128"/>
              </a:defRPr>
            </a:lvl1pPr>
            <a:lvl2pPr marL="666750" indent="-255588" defTabSz="1016000" eaLnBrk="0" hangingPunct="0">
              <a:spcBef>
                <a:spcPts val="700"/>
              </a:spcBef>
              <a:buClr>
                <a:srgbClr val="000000"/>
              </a:buClr>
              <a:buSzPct val="100000"/>
              <a:buFont typeface="Times New Roman" pitchFamily="18" charset="0"/>
              <a:defRPr sz="2800">
                <a:solidFill>
                  <a:srgbClr val="000000"/>
                </a:solidFill>
                <a:latin typeface="Calibri" pitchFamily="34" charset="0"/>
                <a:ea typeface="ＭＳ Ｐゴシック" pitchFamily="34" charset="-128"/>
              </a:defRPr>
            </a:lvl2pPr>
            <a:lvl3pPr marL="1025525" indent="-204788" defTabSz="1016000" eaLnBrk="0" hangingPunct="0">
              <a:spcBef>
                <a:spcPts val="613"/>
              </a:spcBef>
              <a:buClr>
                <a:srgbClr val="000000"/>
              </a:buClr>
              <a:buSzPct val="100000"/>
              <a:buFont typeface="Times New Roman" pitchFamily="18" charset="0"/>
              <a:defRPr sz="2400">
                <a:solidFill>
                  <a:srgbClr val="000000"/>
                </a:solidFill>
                <a:latin typeface="Calibri" pitchFamily="34" charset="0"/>
                <a:ea typeface="ＭＳ Ｐゴシック" pitchFamily="34" charset="-128"/>
              </a:defRPr>
            </a:lvl3pPr>
            <a:lvl4pPr marL="1436688"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4pPr>
            <a:lvl5pPr marL="1846263"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5pPr>
            <a:lvl6pPr marL="23034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6pPr>
            <a:lvl7pPr marL="27606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7pPr>
            <a:lvl8pPr marL="32178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8pPr>
            <a:lvl9pPr marL="36750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9pPr>
          </a:lstStyle>
          <a:p>
            <a:pPr algn="ctr">
              <a:lnSpc>
                <a:spcPct val="115000"/>
              </a:lnSpc>
              <a:spcBef>
                <a:spcPct val="0"/>
              </a:spcBef>
              <a:buClrTx/>
              <a:buFontTx/>
              <a:buNone/>
            </a:pPr>
            <a:r>
              <a:rPr lang="en-US" altLang="it-IT" sz="1600" b="1">
                <a:solidFill>
                  <a:srgbClr val="3333CC"/>
                </a:solidFill>
                <a:latin typeface="Arial" charset="0"/>
                <a:cs typeface="Arial" charset="0"/>
              </a:rPr>
              <a:t>1968 Earthquake of Belice</a:t>
            </a:r>
          </a:p>
        </p:txBody>
      </p:sp>
      <p:pic>
        <p:nvPicPr>
          <p:cNvPr id="8" name="Picture 6" descr="belic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861" y="4788153"/>
            <a:ext cx="2686588" cy="1669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7"/>
          <p:cNvGrpSpPr>
            <a:grpSpLocks/>
          </p:cNvGrpSpPr>
          <p:nvPr/>
        </p:nvGrpSpPr>
        <p:grpSpPr bwMode="auto">
          <a:xfrm>
            <a:off x="5868144" y="4818546"/>
            <a:ext cx="2958478" cy="2096274"/>
            <a:chOff x="3152" y="1018"/>
            <a:chExt cx="2359" cy="1665"/>
          </a:xfrm>
        </p:grpSpPr>
        <p:pic>
          <p:nvPicPr>
            <p:cNvPr id="10" name="Picture 8" descr="friuli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2" y="1018"/>
              <a:ext cx="2359"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9"/>
            <p:cNvSpPr txBox="1">
              <a:spLocks noChangeArrowheads="1"/>
            </p:cNvSpPr>
            <p:nvPr/>
          </p:nvSpPr>
          <p:spPr bwMode="auto">
            <a:xfrm>
              <a:off x="3152" y="2377"/>
              <a:ext cx="2359" cy="306"/>
            </a:xfrm>
            <a:prstGeom prst="rect">
              <a:avLst/>
            </a:prstGeom>
            <a:solidFill>
              <a:srgbClr val="FFFF99"/>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101645" tIns="50822" rIns="101645" bIns="50822">
              <a:spAutoFit/>
            </a:bodyPr>
            <a:lstStyle>
              <a:lvl1pPr defTabSz="1016000" eaLnBrk="0" hangingPunct="0">
                <a:spcBef>
                  <a:spcPts val="813"/>
                </a:spcBef>
                <a:buClr>
                  <a:srgbClr val="000000"/>
                </a:buClr>
                <a:buSzPct val="100000"/>
                <a:buFont typeface="Times New Roman" pitchFamily="18" charset="0"/>
                <a:defRPr sz="3200">
                  <a:solidFill>
                    <a:srgbClr val="000000"/>
                  </a:solidFill>
                  <a:latin typeface="Calibri" pitchFamily="34" charset="0"/>
                  <a:ea typeface="ＭＳ Ｐゴシック" pitchFamily="34" charset="-128"/>
                </a:defRPr>
              </a:lvl1pPr>
              <a:lvl2pPr marL="666750" indent="-255588" defTabSz="1016000" eaLnBrk="0" hangingPunct="0">
                <a:spcBef>
                  <a:spcPts val="700"/>
                </a:spcBef>
                <a:buClr>
                  <a:srgbClr val="000000"/>
                </a:buClr>
                <a:buSzPct val="100000"/>
                <a:buFont typeface="Times New Roman" pitchFamily="18" charset="0"/>
                <a:defRPr sz="2800">
                  <a:solidFill>
                    <a:srgbClr val="000000"/>
                  </a:solidFill>
                  <a:latin typeface="Calibri" pitchFamily="34" charset="0"/>
                  <a:ea typeface="ＭＳ Ｐゴシック" pitchFamily="34" charset="-128"/>
                </a:defRPr>
              </a:lvl2pPr>
              <a:lvl3pPr marL="1025525" indent="-204788" defTabSz="1016000" eaLnBrk="0" hangingPunct="0">
                <a:spcBef>
                  <a:spcPts val="613"/>
                </a:spcBef>
                <a:buClr>
                  <a:srgbClr val="000000"/>
                </a:buClr>
                <a:buSzPct val="100000"/>
                <a:buFont typeface="Times New Roman" pitchFamily="18" charset="0"/>
                <a:defRPr sz="2400">
                  <a:solidFill>
                    <a:srgbClr val="000000"/>
                  </a:solidFill>
                  <a:latin typeface="Calibri" pitchFamily="34" charset="0"/>
                  <a:ea typeface="ＭＳ Ｐゴシック" pitchFamily="34" charset="-128"/>
                </a:defRPr>
              </a:lvl3pPr>
              <a:lvl4pPr marL="1436688"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4pPr>
              <a:lvl5pPr marL="1846263"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5pPr>
              <a:lvl6pPr marL="23034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6pPr>
              <a:lvl7pPr marL="27606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7pPr>
              <a:lvl8pPr marL="32178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8pPr>
              <a:lvl9pPr marL="36750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9pPr>
            </a:lstStyle>
            <a:p>
              <a:pPr algn="ctr">
                <a:lnSpc>
                  <a:spcPct val="115000"/>
                </a:lnSpc>
                <a:spcBef>
                  <a:spcPct val="0"/>
                </a:spcBef>
                <a:buClrTx/>
                <a:buFontTx/>
                <a:buNone/>
              </a:pPr>
              <a:r>
                <a:rPr lang="en-US" altLang="it-IT" sz="1600" b="1" dirty="0">
                  <a:solidFill>
                    <a:srgbClr val="3333CC"/>
                  </a:solidFill>
                  <a:latin typeface="Arial" charset="0"/>
                  <a:cs typeface="Arial" charset="0"/>
                </a:rPr>
                <a:t>1976 Earthquake of Friuli</a:t>
              </a:r>
            </a:p>
          </p:txBody>
        </p:sp>
      </p:grpSp>
      <p:sp>
        <p:nvSpPr>
          <p:cNvPr id="12" name="Text Box 11"/>
          <p:cNvSpPr txBox="1">
            <a:spLocks noChangeArrowheads="1"/>
          </p:cNvSpPr>
          <p:nvPr/>
        </p:nvSpPr>
        <p:spPr bwMode="auto">
          <a:xfrm>
            <a:off x="231751" y="4298602"/>
            <a:ext cx="3746500" cy="374650"/>
          </a:xfrm>
          <a:prstGeom prst="rect">
            <a:avLst/>
          </a:prstGeom>
          <a:solidFill>
            <a:srgbClr val="FFFF99"/>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1251" tIns="45627" rIns="91251" bIns="45627">
            <a:spAutoFit/>
          </a:bodyPr>
          <a:lstStyle>
            <a:lvl1pPr defTabSz="1016000" eaLnBrk="0" hangingPunct="0">
              <a:spcBef>
                <a:spcPts val="813"/>
              </a:spcBef>
              <a:buClr>
                <a:srgbClr val="000000"/>
              </a:buClr>
              <a:buSzPct val="100000"/>
              <a:buFont typeface="Times New Roman" pitchFamily="18" charset="0"/>
              <a:defRPr sz="3200">
                <a:solidFill>
                  <a:srgbClr val="000000"/>
                </a:solidFill>
                <a:latin typeface="Calibri" pitchFamily="34" charset="0"/>
                <a:ea typeface="ＭＳ Ｐゴシック" pitchFamily="34" charset="-128"/>
              </a:defRPr>
            </a:lvl1pPr>
            <a:lvl2pPr marL="666750" indent="-255588" defTabSz="1016000" eaLnBrk="0" hangingPunct="0">
              <a:spcBef>
                <a:spcPts val="700"/>
              </a:spcBef>
              <a:buClr>
                <a:srgbClr val="000000"/>
              </a:buClr>
              <a:buSzPct val="100000"/>
              <a:buFont typeface="Times New Roman" pitchFamily="18" charset="0"/>
              <a:defRPr sz="2800">
                <a:solidFill>
                  <a:srgbClr val="000000"/>
                </a:solidFill>
                <a:latin typeface="Calibri" pitchFamily="34" charset="0"/>
                <a:ea typeface="ＭＳ Ｐゴシック" pitchFamily="34" charset="-128"/>
              </a:defRPr>
            </a:lvl2pPr>
            <a:lvl3pPr marL="1025525" indent="-204788" defTabSz="1016000" eaLnBrk="0" hangingPunct="0">
              <a:spcBef>
                <a:spcPts val="613"/>
              </a:spcBef>
              <a:buClr>
                <a:srgbClr val="000000"/>
              </a:buClr>
              <a:buSzPct val="100000"/>
              <a:buFont typeface="Times New Roman" pitchFamily="18" charset="0"/>
              <a:defRPr sz="2400">
                <a:solidFill>
                  <a:srgbClr val="000000"/>
                </a:solidFill>
                <a:latin typeface="Calibri" pitchFamily="34" charset="0"/>
                <a:ea typeface="ＭＳ Ｐゴシック" pitchFamily="34" charset="-128"/>
              </a:defRPr>
            </a:lvl3pPr>
            <a:lvl4pPr marL="1436688"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4pPr>
            <a:lvl5pPr marL="1846263"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5pPr>
            <a:lvl6pPr marL="23034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6pPr>
            <a:lvl7pPr marL="27606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7pPr>
            <a:lvl8pPr marL="32178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8pPr>
            <a:lvl9pPr marL="3675063"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9pPr>
          </a:lstStyle>
          <a:p>
            <a:pPr algn="ctr">
              <a:lnSpc>
                <a:spcPct val="115000"/>
              </a:lnSpc>
              <a:spcBef>
                <a:spcPct val="0"/>
              </a:spcBef>
              <a:buClrTx/>
              <a:buFontTx/>
              <a:buNone/>
            </a:pPr>
            <a:r>
              <a:rPr lang="en-US" altLang="it-IT" sz="1600" b="1">
                <a:solidFill>
                  <a:srgbClr val="3333CC"/>
                </a:solidFill>
                <a:latin typeface="Arial" charset="0"/>
                <a:cs typeface="Arial" charset="0"/>
              </a:rPr>
              <a:t>1908 Earthquake of Messina</a:t>
            </a:r>
          </a:p>
        </p:txBody>
      </p:sp>
      <p:pic>
        <p:nvPicPr>
          <p:cNvPr id="13" name="Picture 16" descr="http://server5.antherica.com/giornaleprociv/binary_files/gallery/terremoto_Messina_2507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43609" y="2695219"/>
            <a:ext cx="2122787" cy="158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06217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683568" y="1916832"/>
            <a:ext cx="7776864"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en-GB" sz="2400" b="1" dirty="0" smtClean="0">
                <a:solidFill>
                  <a:srgbClr val="39383A"/>
                </a:solidFill>
                <a:latin typeface="+mn-lt"/>
                <a:ea typeface="MS Mincho"/>
                <a:cs typeface="Times New Roman"/>
              </a:rPr>
              <a:t>The European Action Plan on the Sendai Framework for Disaster Risk Reduction 2015-2030</a:t>
            </a:r>
            <a:r>
              <a:rPr lang="ca-ES" sz="2400" dirty="0" smtClean="0">
                <a:solidFill>
                  <a:schemeClr val="bg1">
                    <a:lumMod val="65000"/>
                  </a:schemeClr>
                </a:solidFill>
                <a:latin typeface="+mn-lt"/>
              </a:rPr>
              <a:t/>
            </a:r>
            <a:br>
              <a:rPr lang="ca-ES" sz="2400" dirty="0" smtClean="0">
                <a:solidFill>
                  <a:schemeClr val="bg1">
                    <a:lumMod val="65000"/>
                  </a:schemeClr>
                </a:solidFill>
                <a:latin typeface="+mn-lt"/>
              </a:rPr>
            </a:br>
            <a:r>
              <a:rPr lang="ca-ES" sz="2400" dirty="0" smtClean="0">
                <a:latin typeface="+mn-lt"/>
                <a:ea typeface="MS Mincho"/>
              </a:rPr>
              <a:t/>
            </a:r>
            <a:br>
              <a:rPr lang="ca-ES" sz="2400" dirty="0" smtClean="0">
                <a:latin typeface="+mn-lt"/>
                <a:ea typeface="MS Mincho"/>
              </a:rPr>
            </a:br>
            <a:endParaRPr lang="ca-ES" sz="2400" dirty="0">
              <a:latin typeface="+mn-lt"/>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424" y="3404314"/>
            <a:ext cx="2121103" cy="300314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CasellaDiTesto 4"/>
          <p:cNvSpPr txBox="1"/>
          <p:nvPr/>
        </p:nvSpPr>
        <p:spPr>
          <a:xfrm>
            <a:off x="3609280" y="3404314"/>
            <a:ext cx="5283200" cy="369332"/>
          </a:xfrm>
          <a:prstGeom prst="rect">
            <a:avLst/>
          </a:prstGeom>
          <a:noFill/>
        </p:spPr>
        <p:txBody>
          <a:bodyPr wrap="square" rtlCol="0">
            <a:spAutoFit/>
          </a:bodyPr>
          <a:lstStyle/>
          <a:p>
            <a:r>
              <a:rPr lang="en-GB" b="1" dirty="0" smtClean="0">
                <a:solidFill>
                  <a:srgbClr val="E6501D"/>
                </a:solidFill>
              </a:rPr>
              <a:t>A disaster risk-informed approach for all EU policies</a:t>
            </a:r>
            <a:endParaRPr lang="it-IT" dirty="0"/>
          </a:p>
        </p:txBody>
      </p:sp>
      <p:sp>
        <p:nvSpPr>
          <p:cNvPr id="6" name="CasellaDiTesto 5"/>
          <p:cNvSpPr txBox="1"/>
          <p:nvPr/>
        </p:nvSpPr>
        <p:spPr>
          <a:xfrm>
            <a:off x="3756035" y="4073004"/>
            <a:ext cx="4876800" cy="2308324"/>
          </a:xfrm>
          <a:prstGeom prst="rect">
            <a:avLst/>
          </a:prstGeom>
          <a:noFill/>
        </p:spPr>
        <p:txBody>
          <a:bodyPr wrap="square" rtlCol="0">
            <a:spAutoFit/>
          </a:bodyPr>
          <a:lstStyle/>
          <a:p>
            <a:r>
              <a:rPr lang="it-IT" sz="1600" dirty="0" err="1" smtClean="0"/>
              <a:t>Key</a:t>
            </a:r>
            <a:r>
              <a:rPr lang="it-IT" sz="1600" dirty="0"/>
              <a:t> </a:t>
            </a:r>
            <a:r>
              <a:rPr lang="it-IT" sz="1600" dirty="0" smtClean="0"/>
              <a:t>Area 1 – Building </a:t>
            </a:r>
            <a:r>
              <a:rPr lang="it-IT" sz="1600" dirty="0" err="1" smtClean="0"/>
              <a:t>risk</a:t>
            </a:r>
            <a:r>
              <a:rPr lang="it-IT" sz="1600" dirty="0" smtClean="0"/>
              <a:t> </a:t>
            </a:r>
            <a:r>
              <a:rPr lang="it-IT" sz="1600" dirty="0" err="1" smtClean="0"/>
              <a:t>knowledge</a:t>
            </a:r>
            <a:r>
              <a:rPr lang="it-IT" sz="1600" dirty="0" smtClean="0"/>
              <a:t> in all EU </a:t>
            </a:r>
            <a:r>
              <a:rPr lang="it-IT" sz="1600" dirty="0" err="1" smtClean="0"/>
              <a:t>policies</a:t>
            </a:r>
            <a:endParaRPr lang="it-IT" sz="1600" dirty="0" smtClean="0"/>
          </a:p>
          <a:p>
            <a:endParaRPr lang="it-IT" sz="1600" dirty="0"/>
          </a:p>
          <a:p>
            <a:r>
              <a:rPr lang="it-IT" sz="1600" dirty="0" err="1" smtClean="0"/>
              <a:t>Key</a:t>
            </a:r>
            <a:r>
              <a:rPr lang="it-IT" sz="1600" dirty="0" smtClean="0"/>
              <a:t> Area 2 – An All-of society </a:t>
            </a:r>
            <a:r>
              <a:rPr lang="it-IT" sz="1600" dirty="0" err="1" smtClean="0"/>
              <a:t>approach</a:t>
            </a:r>
            <a:r>
              <a:rPr lang="it-IT" sz="1600" dirty="0" smtClean="0"/>
              <a:t> in </a:t>
            </a:r>
            <a:r>
              <a:rPr lang="it-IT" sz="1600" dirty="0" err="1" smtClean="0"/>
              <a:t>disaster</a:t>
            </a:r>
            <a:r>
              <a:rPr lang="it-IT" sz="1600" dirty="0" smtClean="0"/>
              <a:t> </a:t>
            </a:r>
            <a:r>
              <a:rPr lang="it-IT" sz="1600" dirty="0" err="1" smtClean="0"/>
              <a:t>risk</a:t>
            </a:r>
            <a:r>
              <a:rPr lang="it-IT" sz="1600" dirty="0" smtClean="0"/>
              <a:t> management</a:t>
            </a:r>
          </a:p>
          <a:p>
            <a:endParaRPr lang="it-IT" sz="1600" dirty="0"/>
          </a:p>
          <a:p>
            <a:r>
              <a:rPr lang="it-IT" sz="1600" dirty="0" err="1" smtClean="0"/>
              <a:t>Key</a:t>
            </a:r>
            <a:r>
              <a:rPr lang="it-IT" sz="1600" dirty="0" smtClean="0"/>
              <a:t> Area 3 – </a:t>
            </a:r>
            <a:r>
              <a:rPr lang="it-IT" sz="1600" dirty="0" err="1" smtClean="0"/>
              <a:t>Promoting</a:t>
            </a:r>
            <a:r>
              <a:rPr lang="it-IT" sz="1600" dirty="0" smtClean="0"/>
              <a:t> EU </a:t>
            </a:r>
            <a:r>
              <a:rPr lang="it-IT" sz="1600" dirty="0" err="1" smtClean="0"/>
              <a:t>risk</a:t>
            </a:r>
            <a:r>
              <a:rPr lang="it-IT" sz="1600" dirty="0" smtClean="0"/>
              <a:t> </a:t>
            </a:r>
            <a:r>
              <a:rPr lang="it-IT" sz="1600" dirty="0" err="1" smtClean="0"/>
              <a:t>informed</a:t>
            </a:r>
            <a:r>
              <a:rPr lang="it-IT" sz="1600" dirty="0" smtClean="0"/>
              <a:t> </a:t>
            </a:r>
            <a:r>
              <a:rPr lang="it-IT" sz="1600" dirty="0" err="1" smtClean="0"/>
              <a:t>investments</a:t>
            </a:r>
            <a:endParaRPr lang="it-IT" sz="1600" dirty="0" smtClean="0"/>
          </a:p>
          <a:p>
            <a:endParaRPr lang="it-IT" sz="1600" dirty="0"/>
          </a:p>
          <a:p>
            <a:r>
              <a:rPr lang="it-IT" sz="1600" dirty="0" err="1" smtClean="0"/>
              <a:t>Key</a:t>
            </a:r>
            <a:r>
              <a:rPr lang="it-IT" sz="1600" dirty="0" smtClean="0"/>
              <a:t> Area 4 – </a:t>
            </a:r>
            <a:r>
              <a:rPr lang="it-IT" sz="1600" dirty="0" err="1" smtClean="0"/>
              <a:t>Supporting</a:t>
            </a:r>
            <a:r>
              <a:rPr lang="it-IT" sz="1600" dirty="0" smtClean="0"/>
              <a:t> the </a:t>
            </a:r>
            <a:r>
              <a:rPr lang="it-IT" sz="1600" dirty="0" err="1" smtClean="0"/>
              <a:t>development</a:t>
            </a:r>
            <a:r>
              <a:rPr lang="it-IT" sz="1600" dirty="0" smtClean="0"/>
              <a:t> of a </a:t>
            </a:r>
            <a:r>
              <a:rPr lang="it-IT" sz="1600" dirty="0" err="1" smtClean="0"/>
              <a:t>holistic</a:t>
            </a:r>
            <a:r>
              <a:rPr lang="it-IT" sz="1600" dirty="0" smtClean="0"/>
              <a:t> </a:t>
            </a:r>
            <a:r>
              <a:rPr lang="it-IT" sz="1600" dirty="0" err="1" smtClean="0"/>
              <a:t>disaster</a:t>
            </a:r>
            <a:r>
              <a:rPr lang="it-IT" sz="1600" dirty="0" smtClean="0"/>
              <a:t> </a:t>
            </a:r>
            <a:r>
              <a:rPr lang="it-IT" sz="1600" dirty="0" err="1" smtClean="0"/>
              <a:t>risk</a:t>
            </a:r>
            <a:r>
              <a:rPr lang="it-IT" sz="1600" dirty="0" smtClean="0"/>
              <a:t> management </a:t>
            </a:r>
            <a:r>
              <a:rPr lang="it-IT" sz="1600" dirty="0" err="1" smtClean="0"/>
              <a:t>approach</a:t>
            </a:r>
            <a:endParaRPr lang="it-IT" sz="1600" dirty="0"/>
          </a:p>
        </p:txBody>
      </p:sp>
    </p:spTree>
    <p:extLst>
      <p:ext uri="{BB962C8B-B14F-4D97-AF65-F5344CB8AC3E}">
        <p14:creationId xmlns:p14="http://schemas.microsoft.com/office/powerpoint/2010/main" val="34814931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683568" y="192596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GB" sz="2400" b="1" dirty="0" err="1" smtClean="0">
                <a:solidFill>
                  <a:srgbClr val="39383A"/>
                </a:solidFill>
                <a:latin typeface="+mn-lt"/>
                <a:ea typeface="MS Mincho"/>
                <a:cs typeface="Times New Roman"/>
              </a:rPr>
              <a:t>Strenghtening</a:t>
            </a:r>
            <a:r>
              <a:rPr lang="en-GB" sz="2400" b="1" dirty="0" smtClean="0">
                <a:solidFill>
                  <a:srgbClr val="39383A"/>
                </a:solidFill>
                <a:latin typeface="+mn-lt"/>
                <a:ea typeface="MS Mincho"/>
                <a:cs typeface="Times New Roman"/>
              </a:rPr>
              <a:t> Resilience. A National Example: </a:t>
            </a:r>
            <a:br>
              <a:rPr lang="en-GB" sz="2400" b="1" dirty="0" smtClean="0">
                <a:solidFill>
                  <a:srgbClr val="39383A"/>
                </a:solidFill>
                <a:latin typeface="+mn-lt"/>
                <a:ea typeface="MS Mincho"/>
                <a:cs typeface="Times New Roman"/>
              </a:rPr>
            </a:br>
            <a:r>
              <a:rPr lang="en-GB" sz="2400" b="1" dirty="0" smtClean="0">
                <a:solidFill>
                  <a:srgbClr val="39383A"/>
                </a:solidFill>
                <a:latin typeface="+mn-lt"/>
                <a:ea typeface="MS Mincho"/>
                <a:cs typeface="Times New Roman"/>
              </a:rPr>
              <a:t>The PON Governance Project</a:t>
            </a:r>
            <a:r>
              <a:rPr lang="en-GB" sz="2800" b="1" dirty="0" smtClean="0">
                <a:solidFill>
                  <a:srgbClr val="0F3F8A"/>
                </a:solidFill>
                <a:latin typeface="+mn-lt"/>
                <a:ea typeface="MS Mincho"/>
                <a:cs typeface="Times New Roman"/>
              </a:rPr>
              <a:t/>
            </a:r>
            <a:br>
              <a:rPr lang="en-GB" sz="2800" b="1" dirty="0" smtClean="0">
                <a:solidFill>
                  <a:srgbClr val="0F3F8A"/>
                </a:solidFill>
                <a:latin typeface="+mn-lt"/>
                <a:ea typeface="MS Mincho"/>
                <a:cs typeface="Times New Roman"/>
              </a:rPr>
            </a:br>
            <a:endParaRPr lang="en-GB" sz="2800" b="1" dirty="0" smtClean="0">
              <a:solidFill>
                <a:srgbClr val="0F3F8A"/>
              </a:solidFill>
              <a:latin typeface="+mn-lt"/>
              <a:ea typeface="MS Mincho"/>
              <a:cs typeface="Times New Roman"/>
            </a:endParaRPr>
          </a:p>
          <a:p>
            <a:pPr>
              <a:spcBef>
                <a:spcPts val="0"/>
              </a:spcBef>
            </a:pPr>
            <a:r>
              <a:rPr lang="it-IT" sz="1800" b="1" dirty="0" smtClean="0">
                <a:solidFill>
                  <a:srgbClr val="E6501D"/>
                </a:solidFill>
                <a:cs typeface="Times New Roman"/>
              </a:rPr>
              <a:t>National Operative </a:t>
            </a:r>
            <a:r>
              <a:rPr lang="it-IT" sz="1800" b="1" dirty="0" err="1" smtClean="0">
                <a:solidFill>
                  <a:srgbClr val="E6501D"/>
                </a:solidFill>
                <a:cs typeface="Times New Roman"/>
              </a:rPr>
              <a:t>Programme</a:t>
            </a:r>
            <a:r>
              <a:rPr lang="it-IT" sz="1800" b="1" dirty="0" smtClean="0">
                <a:solidFill>
                  <a:srgbClr val="E6501D"/>
                </a:solidFill>
                <a:cs typeface="Times New Roman"/>
              </a:rPr>
              <a:t> for the </a:t>
            </a:r>
            <a:r>
              <a:rPr lang="it-IT" sz="1800" b="1" dirty="0" err="1" smtClean="0">
                <a:solidFill>
                  <a:srgbClr val="E6501D"/>
                </a:solidFill>
                <a:cs typeface="Times New Roman"/>
              </a:rPr>
              <a:t>Risk</a:t>
            </a:r>
            <a:r>
              <a:rPr lang="it-IT" sz="1800" b="1" dirty="0" smtClean="0">
                <a:solidFill>
                  <a:srgbClr val="E6501D"/>
                </a:solidFill>
                <a:cs typeface="Times New Roman"/>
              </a:rPr>
              <a:t> </a:t>
            </a:r>
            <a:r>
              <a:rPr lang="it-IT" sz="1800" b="1" dirty="0" err="1" smtClean="0">
                <a:solidFill>
                  <a:srgbClr val="E6501D"/>
                </a:solidFill>
                <a:cs typeface="Times New Roman"/>
              </a:rPr>
              <a:t>Reduction</a:t>
            </a:r>
            <a:r>
              <a:rPr lang="it-IT" sz="1800" b="1" dirty="0" smtClean="0">
                <a:solidFill>
                  <a:srgbClr val="E6501D"/>
                </a:solidFill>
                <a:cs typeface="Times New Roman"/>
              </a:rPr>
              <a:t> for </a:t>
            </a:r>
            <a:r>
              <a:rPr lang="it-IT" sz="1800" b="1" dirty="0" err="1" smtClean="0">
                <a:solidFill>
                  <a:srgbClr val="E6501D"/>
                </a:solidFill>
                <a:cs typeface="Times New Roman"/>
              </a:rPr>
              <a:t>Civil</a:t>
            </a:r>
            <a:r>
              <a:rPr lang="it-IT" sz="1800" b="1" dirty="0" smtClean="0">
                <a:solidFill>
                  <a:srgbClr val="E6501D"/>
                </a:solidFill>
                <a:cs typeface="Times New Roman"/>
              </a:rPr>
              <a:t> </a:t>
            </a:r>
            <a:r>
              <a:rPr lang="it-IT" sz="1800" b="1" dirty="0" err="1" smtClean="0">
                <a:solidFill>
                  <a:srgbClr val="E6501D"/>
                </a:solidFill>
                <a:cs typeface="Times New Roman"/>
              </a:rPr>
              <a:t>Protection</a:t>
            </a:r>
            <a:r>
              <a:rPr lang="it-IT" sz="1800" b="1" dirty="0" smtClean="0">
                <a:solidFill>
                  <a:srgbClr val="E6501D"/>
                </a:solidFill>
                <a:cs typeface="Times New Roman"/>
              </a:rPr>
              <a:t> </a:t>
            </a:r>
            <a:r>
              <a:rPr lang="it-IT" sz="1800" b="1" dirty="0" err="1" smtClean="0">
                <a:solidFill>
                  <a:srgbClr val="E6501D"/>
                </a:solidFill>
                <a:cs typeface="Times New Roman"/>
              </a:rPr>
              <a:t>Purposes</a:t>
            </a:r>
            <a:r>
              <a:rPr lang="it-IT" sz="1800" b="1" dirty="0" smtClean="0">
                <a:solidFill>
                  <a:srgbClr val="E6501D"/>
                </a:solidFill>
                <a:cs typeface="Times New Roman"/>
              </a:rPr>
              <a:t> «P</a:t>
            </a:r>
            <a:r>
              <a:rPr lang="it-IT" sz="1800" b="1" dirty="0" smtClean="0">
                <a:solidFill>
                  <a:srgbClr val="E6501D"/>
                </a:solidFill>
                <a:cs typeface="Helvetica" pitchFamily="34" charset="0"/>
              </a:rPr>
              <a:t>rogramma Operativo Nazionale Governance 2014-2020 -</a:t>
            </a:r>
            <a:br>
              <a:rPr lang="it-IT" sz="1800" b="1" dirty="0" smtClean="0">
                <a:solidFill>
                  <a:srgbClr val="E6501D"/>
                </a:solidFill>
                <a:cs typeface="Helvetica" pitchFamily="34" charset="0"/>
              </a:rPr>
            </a:br>
            <a:r>
              <a:rPr lang="it-IT" sz="1800" b="1" dirty="0" smtClean="0">
                <a:solidFill>
                  <a:srgbClr val="E6501D"/>
                </a:solidFill>
                <a:cs typeface="Helvetica" pitchFamily="34" charset="0"/>
              </a:rPr>
              <a:t>Riduzione del rischio ai fini di protezione civile»</a:t>
            </a:r>
            <a:r>
              <a:rPr lang="ca-ES" sz="4000" dirty="0" smtClean="0">
                <a:latin typeface="Times New Roman"/>
                <a:ea typeface="MS Mincho"/>
              </a:rPr>
              <a:t/>
            </a:r>
            <a:br>
              <a:rPr lang="ca-ES" sz="4000" dirty="0" smtClean="0">
                <a:latin typeface="Times New Roman"/>
                <a:ea typeface="MS Mincho"/>
              </a:rPr>
            </a:br>
            <a:endParaRPr lang="ca-ES" b="1" dirty="0"/>
          </a:p>
        </p:txBody>
      </p:sp>
      <p:pic>
        <p:nvPicPr>
          <p:cNvPr id="4" name="Immagine 3">
            <a:extLst>
              <a:ext uri="{FF2B5EF4-FFF2-40B4-BE49-F238E27FC236}">
                <a16:creationId xmlns="" xmlns:a16="http://schemas.microsoft.com/office/drawing/2014/main" id="{3BA81700-DF74-46EB-8F01-E6B13C9B9B3B}"/>
              </a:ext>
            </a:extLst>
          </p:cNvPr>
          <p:cNvPicPr>
            <a:picLocks noChangeAspect="1"/>
          </p:cNvPicPr>
          <p:nvPr/>
        </p:nvPicPr>
        <p:blipFill rotWithShape="1">
          <a:blip r:embed="rId3"/>
          <a:srcRect t="14887" r="10680"/>
          <a:stretch/>
        </p:blipFill>
        <p:spPr>
          <a:xfrm>
            <a:off x="449697" y="4258426"/>
            <a:ext cx="3474231" cy="2482942"/>
          </a:xfrm>
          <a:prstGeom prst="rect">
            <a:avLst/>
          </a:prstGeom>
        </p:spPr>
      </p:pic>
      <p:sp>
        <p:nvSpPr>
          <p:cNvPr id="5" name="CasellaDiTesto 4"/>
          <p:cNvSpPr txBox="1"/>
          <p:nvPr/>
        </p:nvSpPr>
        <p:spPr>
          <a:xfrm>
            <a:off x="4427984" y="4258426"/>
            <a:ext cx="4075483" cy="2062103"/>
          </a:xfrm>
          <a:prstGeom prst="rect">
            <a:avLst/>
          </a:prstGeom>
          <a:noFill/>
        </p:spPr>
        <p:txBody>
          <a:bodyPr wrap="square" rtlCol="0">
            <a:spAutoFit/>
          </a:bodyPr>
          <a:lstStyle/>
          <a:p>
            <a:r>
              <a:rPr lang="it-IT" sz="1600" dirty="0" err="1" smtClean="0"/>
              <a:t>This</a:t>
            </a:r>
            <a:r>
              <a:rPr lang="it-IT" sz="1600" dirty="0" smtClean="0"/>
              <a:t> </a:t>
            </a:r>
            <a:r>
              <a:rPr lang="it-IT" sz="1600" dirty="0" err="1" smtClean="0"/>
              <a:t>project</a:t>
            </a:r>
            <a:r>
              <a:rPr lang="it-IT" sz="1600" dirty="0" smtClean="0"/>
              <a:t> </a:t>
            </a:r>
            <a:r>
              <a:rPr lang="it-IT" sz="1600" dirty="0" err="1" smtClean="0"/>
              <a:t>is</a:t>
            </a:r>
            <a:r>
              <a:rPr lang="it-IT" sz="1600" dirty="0" smtClean="0"/>
              <a:t> </a:t>
            </a:r>
            <a:r>
              <a:rPr lang="it-IT" sz="1600" dirty="0" err="1" smtClean="0"/>
              <a:t>aimed</a:t>
            </a:r>
            <a:r>
              <a:rPr lang="it-IT" sz="1600" dirty="0" smtClean="0"/>
              <a:t> to the </a:t>
            </a:r>
            <a:r>
              <a:rPr lang="it-IT" sz="1600" dirty="0" err="1" smtClean="0"/>
              <a:t>permanent</a:t>
            </a:r>
            <a:r>
              <a:rPr lang="it-IT" sz="1600" dirty="0" smtClean="0"/>
              <a:t> </a:t>
            </a:r>
            <a:r>
              <a:rPr lang="it-IT" sz="1600" dirty="0" err="1" smtClean="0"/>
              <a:t>strenghtening</a:t>
            </a:r>
            <a:r>
              <a:rPr lang="it-IT" sz="1600" dirty="0" smtClean="0"/>
              <a:t> of the </a:t>
            </a:r>
            <a:r>
              <a:rPr lang="it-IT" sz="1600" dirty="0" err="1" smtClean="0"/>
              <a:t>resilience</a:t>
            </a:r>
            <a:r>
              <a:rPr lang="it-IT" sz="1600" dirty="0" smtClean="0"/>
              <a:t> </a:t>
            </a:r>
            <a:r>
              <a:rPr lang="it-IT" sz="1600" dirty="0" err="1" smtClean="0"/>
              <a:t>through</a:t>
            </a:r>
            <a:r>
              <a:rPr lang="it-IT" sz="1600" dirty="0" smtClean="0"/>
              <a:t> a </a:t>
            </a:r>
            <a:r>
              <a:rPr lang="it-IT" sz="1600" dirty="0" err="1" smtClean="0"/>
              <a:t>reinforced</a:t>
            </a:r>
            <a:r>
              <a:rPr lang="it-IT" sz="1600" dirty="0" smtClean="0"/>
              <a:t> </a:t>
            </a:r>
            <a:r>
              <a:rPr lang="it-IT" sz="1600" dirty="0" err="1" smtClean="0"/>
              <a:t>dialogue</a:t>
            </a:r>
            <a:r>
              <a:rPr lang="it-IT" sz="1600" dirty="0" smtClean="0"/>
              <a:t> and </a:t>
            </a:r>
            <a:r>
              <a:rPr lang="it-IT" sz="1600" dirty="0" err="1" smtClean="0"/>
              <a:t>cooperation</a:t>
            </a:r>
            <a:r>
              <a:rPr lang="it-IT" sz="1600" dirty="0" smtClean="0"/>
              <a:t> </a:t>
            </a:r>
            <a:r>
              <a:rPr lang="it-IT" sz="1600" dirty="0" err="1" smtClean="0"/>
              <a:t>between</a:t>
            </a:r>
            <a:r>
              <a:rPr lang="it-IT" sz="1600" dirty="0" smtClean="0"/>
              <a:t> Central and </a:t>
            </a:r>
            <a:r>
              <a:rPr lang="it-IT" sz="1600" dirty="0" err="1" smtClean="0"/>
              <a:t>Regional</a:t>
            </a:r>
            <a:r>
              <a:rPr lang="it-IT" sz="1600" dirty="0" smtClean="0"/>
              <a:t> </a:t>
            </a:r>
            <a:r>
              <a:rPr lang="it-IT" sz="1600" dirty="0" err="1" smtClean="0"/>
              <a:t>Authorities</a:t>
            </a:r>
            <a:r>
              <a:rPr lang="it-IT" sz="1600" dirty="0" smtClean="0"/>
              <a:t> </a:t>
            </a:r>
            <a:r>
              <a:rPr lang="it-IT" sz="1600" dirty="0" err="1" smtClean="0"/>
              <a:t>about</a:t>
            </a:r>
            <a:r>
              <a:rPr lang="it-IT" sz="1600" dirty="0" smtClean="0"/>
              <a:t> </a:t>
            </a:r>
            <a:r>
              <a:rPr lang="it-IT" sz="1600" dirty="0" err="1" smtClean="0"/>
              <a:t>civil</a:t>
            </a:r>
            <a:r>
              <a:rPr lang="it-IT" sz="1600" dirty="0" smtClean="0"/>
              <a:t> </a:t>
            </a:r>
            <a:r>
              <a:rPr lang="it-IT" sz="1600" dirty="0" err="1" smtClean="0"/>
              <a:t>protection</a:t>
            </a:r>
            <a:r>
              <a:rPr lang="it-IT" sz="1600" dirty="0" smtClean="0"/>
              <a:t> </a:t>
            </a:r>
            <a:r>
              <a:rPr lang="it-IT" sz="1600" dirty="0" err="1" smtClean="0"/>
              <a:t>themes</a:t>
            </a:r>
            <a:r>
              <a:rPr lang="it-IT" sz="1600" dirty="0" smtClean="0"/>
              <a:t>.</a:t>
            </a:r>
          </a:p>
          <a:p>
            <a:endParaRPr lang="it-IT" sz="1600" dirty="0"/>
          </a:p>
          <a:p>
            <a:r>
              <a:rPr lang="it-IT" sz="1600" dirty="0" smtClean="0"/>
              <a:t>Up to </a:t>
            </a:r>
            <a:r>
              <a:rPr lang="it-IT" sz="1600" dirty="0" err="1" smtClean="0"/>
              <a:t>now</a:t>
            </a:r>
            <a:r>
              <a:rPr lang="it-IT" sz="1600" dirty="0" smtClean="0"/>
              <a:t>, </a:t>
            </a:r>
            <a:r>
              <a:rPr lang="it-IT" sz="1600" dirty="0" err="1" smtClean="0"/>
              <a:t>it</a:t>
            </a:r>
            <a:r>
              <a:rPr lang="it-IT" sz="1600" dirty="0" smtClean="0"/>
              <a:t> </a:t>
            </a:r>
            <a:r>
              <a:rPr lang="it-IT" sz="1600" dirty="0" err="1" smtClean="0"/>
              <a:t>is</a:t>
            </a:r>
            <a:r>
              <a:rPr lang="it-IT" sz="1600" dirty="0" smtClean="0"/>
              <a:t> </a:t>
            </a:r>
            <a:r>
              <a:rPr lang="it-IT" sz="1600" dirty="0" err="1" smtClean="0"/>
              <a:t>focused</a:t>
            </a:r>
            <a:r>
              <a:rPr lang="it-IT" sz="1600" dirty="0" smtClean="0"/>
              <a:t> on </a:t>
            </a:r>
            <a:r>
              <a:rPr lang="it-IT" sz="1600" dirty="0" err="1" smtClean="0"/>
              <a:t>these</a:t>
            </a:r>
            <a:r>
              <a:rPr lang="it-IT" sz="1600" dirty="0" smtClean="0"/>
              <a:t> </a:t>
            </a:r>
            <a:r>
              <a:rPr lang="it-IT" sz="1600" dirty="0" err="1" smtClean="0"/>
              <a:t>Regions</a:t>
            </a:r>
            <a:r>
              <a:rPr lang="it-IT" sz="1600" dirty="0" smtClean="0"/>
              <a:t>: Apulia, Calabria, Campania, and </a:t>
            </a:r>
            <a:r>
              <a:rPr lang="it-IT" sz="1600" dirty="0" err="1" smtClean="0"/>
              <a:t>Sicily</a:t>
            </a:r>
            <a:r>
              <a:rPr lang="it-IT" sz="1600" dirty="0" smtClean="0"/>
              <a:t>.</a:t>
            </a:r>
            <a:endParaRPr lang="it-IT" sz="1600" dirty="0"/>
          </a:p>
        </p:txBody>
      </p:sp>
    </p:spTree>
    <p:extLst>
      <p:ext uri="{BB962C8B-B14F-4D97-AF65-F5344CB8AC3E}">
        <p14:creationId xmlns:p14="http://schemas.microsoft.com/office/powerpoint/2010/main" val="18993697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683568" y="1916832"/>
            <a:ext cx="7704856" cy="72008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en-GB" sz="2400" b="1" dirty="0" smtClean="0">
                <a:solidFill>
                  <a:srgbClr val="39383A"/>
                </a:solidFill>
                <a:latin typeface="+mn-lt"/>
                <a:ea typeface="MS Mincho"/>
                <a:cs typeface="Times New Roman"/>
              </a:rPr>
              <a:t>Adaptive governance and resilience</a:t>
            </a:r>
            <a:endParaRPr lang="ca-ES" sz="2400" dirty="0"/>
          </a:p>
        </p:txBody>
      </p:sp>
      <p:sp>
        <p:nvSpPr>
          <p:cNvPr id="20" name="CasellaDiTesto 19"/>
          <p:cNvSpPr txBox="1"/>
          <p:nvPr/>
        </p:nvSpPr>
        <p:spPr>
          <a:xfrm>
            <a:off x="654122" y="5558604"/>
            <a:ext cx="2909766" cy="894732"/>
          </a:xfrm>
          <a:prstGeom prst="rect">
            <a:avLst/>
          </a:prstGeom>
          <a:noFill/>
          <a:ln w="19050">
            <a:solidFill>
              <a:schemeClr val="tx1"/>
            </a:solidFill>
          </a:ln>
        </p:spPr>
        <p:txBody>
          <a:bodyPr wrap="square" rtlCol="0">
            <a:spAutoFit/>
          </a:bodyPr>
          <a:lstStyle/>
          <a:p>
            <a:pPr algn="ctr">
              <a:lnSpc>
                <a:spcPct val="150000"/>
              </a:lnSpc>
            </a:pPr>
            <a:r>
              <a:rPr lang="it-IT" sz="1200" dirty="0" smtClean="0"/>
              <a:t>Learning and </a:t>
            </a:r>
            <a:r>
              <a:rPr lang="it-IT" sz="1200" dirty="0" err="1" smtClean="0"/>
              <a:t>innovation</a:t>
            </a:r>
            <a:endParaRPr lang="it-IT" sz="1200" i="1" dirty="0" smtClean="0"/>
          </a:p>
          <a:p>
            <a:pPr algn="ctr">
              <a:lnSpc>
                <a:spcPct val="150000"/>
              </a:lnSpc>
            </a:pPr>
            <a:r>
              <a:rPr lang="it-IT" sz="1200" i="1" dirty="0" smtClean="0"/>
              <a:t>Public/social </a:t>
            </a:r>
            <a:r>
              <a:rPr lang="it-IT" sz="1200" i="1" dirty="0" err="1" smtClean="0"/>
              <a:t>learning</a:t>
            </a:r>
            <a:r>
              <a:rPr lang="it-IT" sz="1200" i="1" dirty="0" smtClean="0"/>
              <a:t> and </a:t>
            </a:r>
            <a:r>
              <a:rPr lang="it-IT" sz="1200" i="1" dirty="0" err="1" smtClean="0"/>
              <a:t>institutional</a:t>
            </a:r>
            <a:r>
              <a:rPr lang="it-IT" sz="1200" i="1" dirty="0" smtClean="0"/>
              <a:t> </a:t>
            </a:r>
            <a:r>
              <a:rPr lang="it-IT" sz="1200" i="1" dirty="0" err="1" smtClean="0"/>
              <a:t>memory</a:t>
            </a:r>
            <a:endParaRPr lang="it-IT" sz="1200" dirty="0" smtClean="0"/>
          </a:p>
        </p:txBody>
      </p:sp>
      <p:sp>
        <p:nvSpPr>
          <p:cNvPr id="21" name="CasellaDiTesto 20"/>
          <p:cNvSpPr txBox="1"/>
          <p:nvPr/>
        </p:nvSpPr>
        <p:spPr>
          <a:xfrm>
            <a:off x="5670149" y="2667251"/>
            <a:ext cx="3387600" cy="617733"/>
          </a:xfrm>
          <a:prstGeom prst="rect">
            <a:avLst/>
          </a:prstGeom>
          <a:noFill/>
          <a:ln w="19050">
            <a:solidFill>
              <a:schemeClr val="tx1"/>
            </a:solidFill>
          </a:ln>
        </p:spPr>
        <p:txBody>
          <a:bodyPr wrap="square" rtlCol="0">
            <a:spAutoFit/>
          </a:bodyPr>
          <a:lstStyle/>
          <a:p>
            <a:pPr algn="ctr">
              <a:lnSpc>
                <a:spcPct val="150000"/>
              </a:lnSpc>
            </a:pPr>
            <a:r>
              <a:rPr lang="it-IT" sz="1200" dirty="0" err="1" smtClean="0"/>
              <a:t>Participation</a:t>
            </a:r>
            <a:r>
              <a:rPr lang="it-IT" sz="1200" dirty="0" smtClean="0"/>
              <a:t> and </a:t>
            </a:r>
            <a:r>
              <a:rPr lang="it-IT" sz="1200" dirty="0" err="1" smtClean="0"/>
              <a:t>collaboration</a:t>
            </a:r>
            <a:endParaRPr lang="it-IT" sz="1200" dirty="0" smtClean="0"/>
          </a:p>
          <a:p>
            <a:pPr algn="ctr">
              <a:lnSpc>
                <a:spcPct val="150000"/>
              </a:lnSpc>
            </a:pPr>
            <a:r>
              <a:rPr lang="it-IT" sz="1200" i="1" dirty="0" smtClean="0"/>
              <a:t>Leadership, trust, social capital</a:t>
            </a:r>
            <a:endParaRPr lang="it-IT" sz="1200" i="1" dirty="0"/>
          </a:p>
        </p:txBody>
      </p:sp>
      <p:sp>
        <p:nvSpPr>
          <p:cNvPr id="22" name="CasellaDiTesto 21"/>
          <p:cNvSpPr txBox="1">
            <a:spLocks noChangeAspect="1"/>
          </p:cNvSpPr>
          <p:nvPr/>
        </p:nvSpPr>
        <p:spPr>
          <a:xfrm>
            <a:off x="3336975" y="3847981"/>
            <a:ext cx="2271164" cy="877163"/>
          </a:xfrm>
          <a:prstGeom prst="rect">
            <a:avLst/>
          </a:prstGeom>
          <a:solidFill>
            <a:schemeClr val="bg1">
              <a:lumMod val="85000"/>
            </a:schemeClr>
          </a:solidFill>
          <a:ln w="19050">
            <a:solidFill>
              <a:schemeClr val="tx1"/>
            </a:solidFill>
          </a:ln>
        </p:spPr>
        <p:txBody>
          <a:bodyPr wrap="square" rtlCol="0">
            <a:spAutoFit/>
          </a:bodyPr>
          <a:lstStyle/>
          <a:p>
            <a:pPr algn="ctr"/>
            <a:r>
              <a:rPr lang="it-IT" sz="1400" b="1" dirty="0" err="1" smtClean="0"/>
              <a:t>Resilience</a:t>
            </a:r>
            <a:endParaRPr lang="it-IT" sz="1400" b="1" dirty="0" smtClean="0"/>
          </a:p>
          <a:p>
            <a:pPr algn="ctr"/>
            <a:endParaRPr lang="it-IT" sz="1400" dirty="0"/>
          </a:p>
          <a:p>
            <a:pPr algn="ctr"/>
            <a:r>
              <a:rPr lang="it-IT" sz="1400" dirty="0" smtClean="0"/>
              <a:t>(to </a:t>
            </a:r>
            <a:r>
              <a:rPr lang="it-IT" sz="1400" dirty="0" err="1" smtClean="0"/>
              <a:t>natural</a:t>
            </a:r>
            <a:r>
              <a:rPr lang="it-IT" sz="1400" dirty="0" smtClean="0"/>
              <a:t> </a:t>
            </a:r>
            <a:r>
              <a:rPr lang="it-IT" sz="1400" dirty="0" err="1" smtClean="0"/>
              <a:t>hazards</a:t>
            </a:r>
            <a:r>
              <a:rPr lang="it-IT" sz="1400" dirty="0" smtClean="0"/>
              <a:t>):</a:t>
            </a:r>
          </a:p>
          <a:p>
            <a:pPr algn="ctr"/>
            <a:endParaRPr lang="it-IT" sz="1400" dirty="0"/>
          </a:p>
          <a:p>
            <a:pPr algn="ctr"/>
            <a:r>
              <a:rPr lang="it-IT" sz="1400" dirty="0" err="1" smtClean="0"/>
              <a:t>Ability</a:t>
            </a:r>
            <a:r>
              <a:rPr lang="it-IT" sz="1400" dirty="0" smtClean="0"/>
              <a:t> to self-</a:t>
            </a:r>
            <a:r>
              <a:rPr lang="it-IT" sz="1400" dirty="0" err="1" smtClean="0"/>
              <a:t>organize</a:t>
            </a:r>
            <a:r>
              <a:rPr lang="it-IT" sz="1400" dirty="0" smtClean="0"/>
              <a:t>, </a:t>
            </a:r>
            <a:r>
              <a:rPr lang="it-IT" sz="1400" dirty="0" err="1" smtClean="0"/>
              <a:t>learn</a:t>
            </a:r>
            <a:r>
              <a:rPr lang="it-IT" sz="1400" dirty="0" smtClean="0"/>
              <a:t> and </a:t>
            </a:r>
            <a:r>
              <a:rPr lang="it-IT" sz="1400" dirty="0" err="1" smtClean="0"/>
              <a:t>adapt</a:t>
            </a:r>
            <a:endParaRPr lang="it-IT" sz="1400" dirty="0"/>
          </a:p>
        </p:txBody>
      </p:sp>
      <p:sp>
        <p:nvSpPr>
          <p:cNvPr id="23" name="CasellaDiTesto 22"/>
          <p:cNvSpPr txBox="1"/>
          <p:nvPr/>
        </p:nvSpPr>
        <p:spPr>
          <a:xfrm>
            <a:off x="323528" y="2667251"/>
            <a:ext cx="3386447" cy="617733"/>
          </a:xfrm>
          <a:prstGeom prst="rect">
            <a:avLst/>
          </a:prstGeom>
          <a:noFill/>
          <a:ln w="19050">
            <a:solidFill>
              <a:schemeClr val="tx1"/>
            </a:solidFill>
          </a:ln>
        </p:spPr>
        <p:txBody>
          <a:bodyPr wrap="square" rtlCol="0">
            <a:spAutoFit/>
          </a:bodyPr>
          <a:lstStyle/>
          <a:p>
            <a:pPr algn="ctr">
              <a:lnSpc>
                <a:spcPct val="150000"/>
              </a:lnSpc>
            </a:pPr>
            <a:r>
              <a:rPr lang="it-IT" sz="1200" dirty="0" err="1" smtClean="0"/>
              <a:t>Polycentric</a:t>
            </a:r>
            <a:r>
              <a:rPr lang="it-IT" sz="1200" dirty="0" smtClean="0"/>
              <a:t> and </a:t>
            </a:r>
            <a:r>
              <a:rPr lang="it-IT" sz="1200" dirty="0" err="1" smtClean="0"/>
              <a:t>multilayered</a:t>
            </a:r>
            <a:r>
              <a:rPr lang="it-IT" sz="1200" dirty="0" smtClean="0"/>
              <a:t> </a:t>
            </a:r>
            <a:r>
              <a:rPr lang="it-IT" sz="1200" dirty="0" err="1" smtClean="0"/>
              <a:t>institutions</a:t>
            </a:r>
            <a:endParaRPr lang="it-IT" sz="1200" dirty="0" smtClean="0"/>
          </a:p>
          <a:p>
            <a:pPr algn="ctr">
              <a:lnSpc>
                <a:spcPct val="150000"/>
              </a:lnSpc>
            </a:pPr>
            <a:r>
              <a:rPr lang="it-IT" sz="1200" i="1" dirty="0" smtClean="0"/>
              <a:t>Multiple </a:t>
            </a:r>
            <a:r>
              <a:rPr lang="it-IT" sz="1200" i="1" dirty="0" err="1" smtClean="0"/>
              <a:t>actors</a:t>
            </a:r>
            <a:r>
              <a:rPr lang="it-IT" sz="1200" i="1" dirty="0" smtClean="0"/>
              <a:t> </a:t>
            </a:r>
            <a:r>
              <a:rPr lang="it-IT" sz="1200" i="1" dirty="0" err="1" smtClean="0"/>
              <a:t>at</a:t>
            </a:r>
            <a:r>
              <a:rPr lang="it-IT" sz="1200" i="1" dirty="0" smtClean="0"/>
              <a:t> multiple </a:t>
            </a:r>
            <a:r>
              <a:rPr lang="it-IT" sz="1200" i="1" dirty="0" err="1" smtClean="0"/>
              <a:t>levels</a:t>
            </a:r>
            <a:endParaRPr lang="it-IT" sz="1200" i="1" dirty="0"/>
          </a:p>
        </p:txBody>
      </p:sp>
      <p:sp>
        <p:nvSpPr>
          <p:cNvPr id="24" name="CasellaDiTesto 23"/>
          <p:cNvSpPr txBox="1"/>
          <p:nvPr/>
        </p:nvSpPr>
        <p:spPr>
          <a:xfrm>
            <a:off x="5670149" y="5558604"/>
            <a:ext cx="3387600" cy="894732"/>
          </a:xfrm>
          <a:prstGeom prst="rect">
            <a:avLst/>
          </a:prstGeom>
          <a:noFill/>
          <a:ln w="19050">
            <a:solidFill>
              <a:schemeClr val="tx1"/>
            </a:solidFill>
          </a:ln>
        </p:spPr>
        <p:txBody>
          <a:bodyPr wrap="square" rtlCol="0">
            <a:spAutoFit/>
          </a:bodyPr>
          <a:lstStyle/>
          <a:p>
            <a:pPr algn="ctr">
              <a:lnSpc>
                <a:spcPct val="150000"/>
              </a:lnSpc>
            </a:pPr>
            <a:r>
              <a:rPr lang="it-IT" sz="1200" dirty="0" smtClean="0"/>
              <a:t>Self-</a:t>
            </a:r>
            <a:r>
              <a:rPr lang="it-IT" sz="1200" dirty="0" err="1" smtClean="0"/>
              <a:t>organization</a:t>
            </a:r>
            <a:r>
              <a:rPr lang="it-IT" sz="1200" dirty="0" smtClean="0"/>
              <a:t>/networks</a:t>
            </a:r>
            <a:endParaRPr lang="it-IT" sz="1200" i="1" dirty="0" smtClean="0"/>
          </a:p>
          <a:p>
            <a:pPr algn="ctr">
              <a:lnSpc>
                <a:spcPct val="150000"/>
              </a:lnSpc>
            </a:pPr>
            <a:r>
              <a:rPr lang="it-IT" sz="1200" i="1" dirty="0" err="1" smtClean="0"/>
              <a:t>Bridging</a:t>
            </a:r>
            <a:r>
              <a:rPr lang="it-IT" sz="1200" i="1" dirty="0" smtClean="0"/>
              <a:t> </a:t>
            </a:r>
            <a:r>
              <a:rPr lang="it-IT" sz="1200" i="1" dirty="0" err="1" smtClean="0"/>
              <a:t>organization</a:t>
            </a:r>
            <a:r>
              <a:rPr lang="it-IT" sz="1200" i="1" dirty="0" smtClean="0"/>
              <a:t>, </a:t>
            </a:r>
            <a:r>
              <a:rPr lang="it-IT" sz="1200" i="1" dirty="0" err="1" smtClean="0"/>
              <a:t>boundary</a:t>
            </a:r>
            <a:r>
              <a:rPr lang="it-IT" sz="1200" i="1" dirty="0" smtClean="0"/>
              <a:t> </a:t>
            </a:r>
            <a:r>
              <a:rPr lang="it-IT" sz="1200" i="1" dirty="0" err="1" smtClean="0"/>
              <a:t>organization</a:t>
            </a:r>
            <a:r>
              <a:rPr lang="it-IT" sz="1200" i="1" dirty="0" smtClean="0"/>
              <a:t>, </a:t>
            </a:r>
            <a:r>
              <a:rPr lang="it-IT" sz="1200" i="1" dirty="0" err="1" smtClean="0"/>
              <a:t>transition</a:t>
            </a:r>
            <a:r>
              <a:rPr lang="it-IT" sz="1200" i="1" dirty="0" smtClean="0"/>
              <a:t> arena</a:t>
            </a:r>
            <a:endParaRPr lang="it-IT" sz="1200" dirty="0" smtClean="0"/>
          </a:p>
        </p:txBody>
      </p:sp>
      <p:cxnSp>
        <p:nvCxnSpPr>
          <p:cNvPr id="25" name="Connettore 2 24"/>
          <p:cNvCxnSpPr/>
          <p:nvPr/>
        </p:nvCxnSpPr>
        <p:spPr>
          <a:xfrm>
            <a:off x="1957081" y="3478751"/>
            <a:ext cx="0" cy="1894465"/>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a:off x="7868856" y="3478751"/>
            <a:ext cx="0" cy="1894465"/>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Connettore 2 26"/>
          <p:cNvCxnSpPr/>
          <p:nvPr/>
        </p:nvCxnSpPr>
        <p:spPr>
          <a:xfrm>
            <a:off x="3779912" y="2993923"/>
            <a:ext cx="1703790" cy="3029"/>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8" name="Connettore 2 27"/>
          <p:cNvCxnSpPr/>
          <p:nvPr/>
        </p:nvCxnSpPr>
        <p:spPr>
          <a:xfrm>
            <a:off x="3732306" y="6018259"/>
            <a:ext cx="1703790" cy="3029"/>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Connettore 2 28"/>
          <p:cNvCxnSpPr/>
          <p:nvPr/>
        </p:nvCxnSpPr>
        <p:spPr>
          <a:xfrm flipH="1" flipV="1">
            <a:off x="2109005" y="3356992"/>
            <a:ext cx="1082628" cy="508714"/>
          </a:xfrm>
          <a:prstGeom prst="straightConnector1">
            <a:avLst/>
          </a:prstGeom>
          <a:ln w="19050" cmpd="sng">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0" name="Connettore 2 29"/>
          <p:cNvCxnSpPr/>
          <p:nvPr/>
        </p:nvCxnSpPr>
        <p:spPr>
          <a:xfrm flipH="1">
            <a:off x="2267744" y="4757758"/>
            <a:ext cx="923889" cy="615458"/>
          </a:xfrm>
          <a:prstGeom prst="straightConnector1">
            <a:avLst/>
          </a:prstGeom>
          <a:ln w="19050" cmpd="sng">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1" name="Connettore 2 30"/>
          <p:cNvCxnSpPr>
            <a:cxnSpLocks noChangeAspect="1"/>
          </p:cNvCxnSpPr>
          <p:nvPr/>
        </p:nvCxnSpPr>
        <p:spPr>
          <a:xfrm flipV="1">
            <a:off x="5670146" y="3356996"/>
            <a:ext cx="1116000" cy="504000"/>
          </a:xfrm>
          <a:prstGeom prst="straightConnector1">
            <a:avLst/>
          </a:prstGeom>
          <a:ln w="19050" cmpd="sng">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2" name="Connettore 2 31"/>
          <p:cNvCxnSpPr/>
          <p:nvPr/>
        </p:nvCxnSpPr>
        <p:spPr>
          <a:xfrm>
            <a:off x="5670146" y="4869160"/>
            <a:ext cx="1050778" cy="544002"/>
          </a:xfrm>
          <a:prstGeom prst="straightConnector1">
            <a:avLst/>
          </a:prstGeom>
          <a:ln w="19050" cmpd="sng">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3" name="CasellaDiTesto 32"/>
          <p:cNvSpPr txBox="1"/>
          <p:nvPr/>
        </p:nvSpPr>
        <p:spPr>
          <a:xfrm>
            <a:off x="7182722" y="6567155"/>
            <a:ext cx="1925782" cy="246221"/>
          </a:xfrm>
          <a:prstGeom prst="rect">
            <a:avLst/>
          </a:prstGeom>
          <a:noFill/>
        </p:spPr>
        <p:txBody>
          <a:bodyPr wrap="square" rtlCol="0">
            <a:spAutoFit/>
          </a:bodyPr>
          <a:lstStyle/>
          <a:p>
            <a:r>
              <a:rPr lang="it-IT" sz="1000" dirty="0" err="1" smtClean="0"/>
              <a:t>Souce</a:t>
            </a:r>
            <a:r>
              <a:rPr lang="it-IT" sz="1000" dirty="0" smtClean="0"/>
              <a:t>: </a:t>
            </a:r>
            <a:r>
              <a:rPr lang="it-IT" sz="1000" dirty="0" err="1" smtClean="0"/>
              <a:t>Djalante</a:t>
            </a:r>
            <a:r>
              <a:rPr lang="it-IT" sz="1000" dirty="0" smtClean="0"/>
              <a:t> et al., 2011.</a:t>
            </a:r>
            <a:endParaRPr lang="it-IT" sz="1000" dirty="0"/>
          </a:p>
        </p:txBody>
      </p:sp>
    </p:spTree>
    <p:extLst>
      <p:ext uri="{BB962C8B-B14F-4D97-AF65-F5344CB8AC3E}">
        <p14:creationId xmlns:p14="http://schemas.microsoft.com/office/powerpoint/2010/main" val="19719704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755576" y="1916832"/>
            <a:ext cx="7632848"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en-GB" sz="2400" b="1" dirty="0" smtClean="0">
                <a:solidFill>
                  <a:srgbClr val="39383A"/>
                </a:solidFill>
                <a:latin typeface="+mn-lt"/>
                <a:ea typeface="MS Mincho"/>
                <a:cs typeface="Times New Roman"/>
              </a:rPr>
              <a:t>The seven features of resilient systems:</a:t>
            </a:r>
            <a:br>
              <a:rPr lang="en-GB" sz="2400" b="1" dirty="0" smtClean="0">
                <a:solidFill>
                  <a:srgbClr val="39383A"/>
                </a:solidFill>
                <a:latin typeface="+mn-lt"/>
                <a:ea typeface="MS Mincho"/>
                <a:cs typeface="Times New Roman"/>
              </a:rPr>
            </a:br>
            <a:r>
              <a:rPr lang="en-GB" sz="2400" b="1" dirty="0" smtClean="0">
                <a:solidFill>
                  <a:srgbClr val="39383A"/>
                </a:solidFill>
                <a:latin typeface="+mn-lt"/>
                <a:ea typeface="MS Mincho"/>
                <a:cs typeface="Times New Roman"/>
              </a:rPr>
              <a:t>The Rockefeller Foundation model</a:t>
            </a:r>
            <a:endParaRPr lang="ca-ES" sz="2400" dirty="0"/>
          </a:p>
        </p:txBody>
      </p:sp>
      <p:pic>
        <p:nvPicPr>
          <p:cNvPr id="4" name="Immagine 3">
            <a:extLst>
              <a:ext uri="{FF2B5EF4-FFF2-40B4-BE49-F238E27FC236}">
                <a16:creationId xmlns:a16="http://schemas.microsoft.com/office/drawing/2014/main" xmlns="" id="{E8B2A3BE-2F96-48A2-AD8D-3436F7E7BAE3}"/>
              </a:ext>
            </a:extLst>
          </p:cNvPr>
          <p:cNvPicPr>
            <a:picLocks noChangeAspect="1"/>
          </p:cNvPicPr>
          <p:nvPr/>
        </p:nvPicPr>
        <p:blipFill rotWithShape="1">
          <a:blip r:embed="rId3"/>
          <a:srcRect l="1176" t="20601" r="1963" b="6600"/>
          <a:stretch/>
        </p:blipFill>
        <p:spPr>
          <a:xfrm>
            <a:off x="611560" y="3284984"/>
            <a:ext cx="8005350" cy="3384376"/>
          </a:xfrm>
          <a:prstGeom prst="rect">
            <a:avLst/>
          </a:prstGeom>
        </p:spPr>
      </p:pic>
    </p:spTree>
    <p:extLst>
      <p:ext uri="{BB962C8B-B14F-4D97-AF65-F5344CB8AC3E}">
        <p14:creationId xmlns:p14="http://schemas.microsoft.com/office/powerpoint/2010/main" val="7879498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683568" y="2141984"/>
            <a:ext cx="7704856" cy="85496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GB" sz="2800" b="1" dirty="0" smtClean="0">
                <a:solidFill>
                  <a:srgbClr val="39383A"/>
                </a:solidFill>
                <a:latin typeface="+mn-lt"/>
                <a:ea typeface="MS Mincho"/>
                <a:cs typeface="Times New Roman"/>
              </a:rPr>
              <a:t>A new emerging profession</a:t>
            </a:r>
            <a:br>
              <a:rPr lang="en-GB" sz="2800" b="1" dirty="0" smtClean="0">
                <a:solidFill>
                  <a:srgbClr val="39383A"/>
                </a:solidFill>
                <a:latin typeface="+mn-lt"/>
                <a:ea typeface="MS Mincho"/>
                <a:cs typeface="Times New Roman"/>
              </a:rPr>
            </a:br>
            <a:r>
              <a:rPr lang="en-GB" sz="1800" b="1" dirty="0" smtClean="0">
                <a:cs typeface="Times New Roman"/>
              </a:rPr>
              <a:t>To deal with resilience </a:t>
            </a:r>
            <a:r>
              <a:rPr lang="ca-ES" sz="2000" dirty="0" smtClean="0">
                <a:solidFill>
                  <a:schemeClr val="bg1">
                    <a:lumMod val="65000"/>
                  </a:schemeClr>
                </a:solidFill>
              </a:rPr>
              <a:t/>
            </a:r>
            <a:br>
              <a:rPr lang="ca-ES" sz="2000" dirty="0" smtClean="0">
                <a:solidFill>
                  <a:schemeClr val="bg1">
                    <a:lumMod val="65000"/>
                  </a:schemeClr>
                </a:solidFill>
              </a:rPr>
            </a:br>
            <a:r>
              <a:rPr lang="ca-ES" sz="4000" dirty="0" smtClean="0">
                <a:latin typeface="Times New Roman"/>
                <a:ea typeface="MS Mincho"/>
              </a:rPr>
              <a:t/>
            </a:r>
            <a:br>
              <a:rPr lang="ca-ES" sz="4000" dirty="0" smtClean="0">
                <a:latin typeface="Times New Roman"/>
                <a:ea typeface="MS Mincho"/>
              </a:rPr>
            </a:br>
            <a:endParaRPr lang="ca-ES" dirty="0"/>
          </a:p>
        </p:txBody>
      </p:sp>
      <p:pic>
        <p:nvPicPr>
          <p:cNvPr id="4" name="Immagine 3">
            <a:extLst>
              <a:ext uri="{FF2B5EF4-FFF2-40B4-BE49-F238E27FC236}">
                <a16:creationId xmlns:a16="http://schemas.microsoft.com/office/drawing/2014/main" xmlns="" id="{98814111-6719-4357-9656-5CD9C9D4A1DE}"/>
              </a:ext>
            </a:extLst>
          </p:cNvPr>
          <p:cNvPicPr>
            <a:picLocks noChangeAspect="1"/>
          </p:cNvPicPr>
          <p:nvPr/>
        </p:nvPicPr>
        <p:blipFill>
          <a:blip r:embed="rId3"/>
          <a:stretch>
            <a:fillRect/>
          </a:stretch>
        </p:blipFill>
        <p:spPr>
          <a:xfrm>
            <a:off x="1207008" y="3068960"/>
            <a:ext cx="6677360" cy="3756015"/>
          </a:xfrm>
          <a:prstGeom prst="rect">
            <a:avLst/>
          </a:prstGeom>
        </p:spPr>
      </p:pic>
    </p:spTree>
    <p:extLst>
      <p:ext uri="{BB962C8B-B14F-4D97-AF65-F5344CB8AC3E}">
        <p14:creationId xmlns:p14="http://schemas.microsoft.com/office/powerpoint/2010/main" val="6480191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1189822" y="1988840"/>
            <a:ext cx="6764356" cy="64807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it-IT" sz="2400" b="1" dirty="0" smtClean="0">
                <a:solidFill>
                  <a:srgbClr val="39383A"/>
                </a:solidFill>
                <a:latin typeface="+mn-lt"/>
                <a:ea typeface="MS Mincho"/>
                <a:cs typeface="Times New Roman"/>
              </a:rPr>
              <a:t>Business and </a:t>
            </a:r>
            <a:r>
              <a:rPr lang="it-IT" sz="2400" b="1" dirty="0" err="1" smtClean="0">
                <a:solidFill>
                  <a:srgbClr val="39383A"/>
                </a:solidFill>
                <a:latin typeface="+mn-lt"/>
                <a:ea typeface="MS Mincho"/>
                <a:cs typeface="Times New Roman"/>
              </a:rPr>
              <a:t>resilience</a:t>
            </a:r>
            <a:endParaRPr lang="ca-ES" sz="2400" dirty="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227" t="29371" r="31989" b="44350"/>
          <a:stretch/>
        </p:blipFill>
        <p:spPr bwMode="auto">
          <a:xfrm>
            <a:off x="708603" y="2780928"/>
            <a:ext cx="4051692" cy="1422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asellaDiTesto 4"/>
          <p:cNvSpPr txBox="1"/>
          <p:nvPr/>
        </p:nvSpPr>
        <p:spPr>
          <a:xfrm>
            <a:off x="731157" y="4203206"/>
            <a:ext cx="1896627" cy="246221"/>
          </a:xfrm>
          <a:prstGeom prst="rect">
            <a:avLst/>
          </a:prstGeom>
          <a:noFill/>
        </p:spPr>
        <p:txBody>
          <a:bodyPr wrap="square" rtlCol="0">
            <a:spAutoFit/>
          </a:bodyPr>
          <a:lstStyle/>
          <a:p>
            <a:r>
              <a:rPr lang="it-IT" sz="1000" dirty="0" smtClean="0">
                <a:solidFill>
                  <a:prstClr val="black"/>
                </a:solidFill>
              </a:rPr>
              <a:t>Rome, 7</a:t>
            </a:r>
            <a:r>
              <a:rPr lang="it-IT" sz="1000" baseline="30000" dirty="0" smtClean="0">
                <a:solidFill>
                  <a:prstClr val="black"/>
                </a:solidFill>
              </a:rPr>
              <a:t>th</a:t>
            </a:r>
            <a:r>
              <a:rPr lang="it-IT" sz="1000" dirty="0" smtClean="0">
                <a:solidFill>
                  <a:prstClr val="black"/>
                </a:solidFill>
              </a:rPr>
              <a:t>  </a:t>
            </a:r>
            <a:r>
              <a:rPr lang="it-IT" sz="1000" dirty="0" err="1" smtClean="0">
                <a:solidFill>
                  <a:prstClr val="black"/>
                </a:solidFill>
              </a:rPr>
              <a:t>december</a:t>
            </a:r>
            <a:r>
              <a:rPr lang="it-IT" sz="1000" dirty="0" smtClean="0">
                <a:solidFill>
                  <a:prstClr val="black"/>
                </a:solidFill>
              </a:rPr>
              <a:t>, 2016</a:t>
            </a:r>
            <a:endParaRPr lang="it-IT" sz="1000" dirty="0">
              <a:solidFill>
                <a:prstClr val="black"/>
              </a:solidFill>
            </a:endParaRPr>
          </a:p>
        </p:txBody>
      </p:sp>
      <p:pic>
        <p:nvPicPr>
          <p:cNvPr id="6" name="Picture 4" descr="C:\Users\aduro\Desktop\CONFINDUSTRIA_files\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3613670"/>
            <a:ext cx="2248765" cy="557386"/>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56176" y="2553401"/>
            <a:ext cx="1110961" cy="880031"/>
          </a:xfrm>
          <a:prstGeom prst="rect">
            <a:avLst/>
          </a:prstGeom>
        </p:spPr>
      </p:pic>
      <p:sp>
        <p:nvSpPr>
          <p:cNvPr id="8" name="CasellaDiTesto 7"/>
          <p:cNvSpPr txBox="1"/>
          <p:nvPr/>
        </p:nvSpPr>
        <p:spPr>
          <a:xfrm>
            <a:off x="682833" y="4545702"/>
            <a:ext cx="7993623" cy="2246769"/>
          </a:xfrm>
          <a:prstGeom prst="rect">
            <a:avLst/>
          </a:prstGeom>
          <a:noFill/>
        </p:spPr>
        <p:txBody>
          <a:bodyPr wrap="square" rtlCol="0">
            <a:spAutoFit/>
          </a:bodyPr>
          <a:lstStyle/>
          <a:p>
            <a:r>
              <a:rPr lang="en-US" sz="1400" dirty="0">
                <a:solidFill>
                  <a:prstClr val="black"/>
                </a:solidFill>
              </a:rPr>
              <a:t>Italy’s </a:t>
            </a:r>
            <a:r>
              <a:rPr lang="en-US" sz="1400" dirty="0" err="1">
                <a:solidFill>
                  <a:prstClr val="black"/>
                </a:solidFill>
              </a:rPr>
              <a:t>Confindustria</a:t>
            </a:r>
            <a:r>
              <a:rPr lang="en-US" sz="1400" dirty="0">
                <a:solidFill>
                  <a:prstClr val="black"/>
                </a:solidFill>
              </a:rPr>
              <a:t> business umbrella body and the country’s Civil Protection Department have signed a </a:t>
            </a:r>
            <a:r>
              <a:rPr lang="en-US" sz="1400" b="1" dirty="0">
                <a:solidFill>
                  <a:prstClr val="black"/>
                </a:solidFill>
              </a:rPr>
              <a:t>five-year deal</a:t>
            </a:r>
            <a:r>
              <a:rPr lang="en-US" sz="1400" dirty="0">
                <a:solidFill>
                  <a:prstClr val="black"/>
                </a:solidFill>
              </a:rPr>
              <a:t> to enhance the resilience of companies and reduce the risk of disasters</a:t>
            </a:r>
            <a:r>
              <a:rPr lang="en-US" sz="1400" dirty="0" smtClean="0">
                <a:solidFill>
                  <a:prstClr val="black"/>
                </a:solidFill>
              </a:rPr>
              <a:t>.</a:t>
            </a:r>
          </a:p>
          <a:p>
            <a:r>
              <a:rPr lang="en-US" sz="1400" dirty="0" smtClean="0">
                <a:solidFill>
                  <a:prstClr val="black"/>
                </a:solidFill>
              </a:rPr>
              <a:t>A </a:t>
            </a:r>
            <a:r>
              <a:rPr lang="en-US" sz="1400" dirty="0">
                <a:solidFill>
                  <a:prstClr val="black"/>
                </a:solidFill>
              </a:rPr>
              <a:t>key feature of the newly-inked agreement is a joint action plan for small and medium enterprises, precisely the kind of firms that in many economies struggle to offset the risks posed by natural and human-induced hazards compared to their corporate giant counterparts</a:t>
            </a:r>
            <a:r>
              <a:rPr lang="en-US" sz="1400" dirty="0" smtClean="0">
                <a:solidFill>
                  <a:prstClr val="black"/>
                </a:solidFill>
              </a:rPr>
              <a:t>. </a:t>
            </a:r>
            <a:endParaRPr lang="en-US" sz="1400" dirty="0">
              <a:solidFill>
                <a:prstClr val="black"/>
              </a:solidFill>
            </a:endParaRPr>
          </a:p>
          <a:p>
            <a:r>
              <a:rPr lang="en-US" sz="1400" dirty="0">
                <a:solidFill>
                  <a:prstClr val="black"/>
                </a:solidFill>
              </a:rPr>
              <a:t>It also aims to build a culture of civil protection through the active engagement of enterprises, citizens and local communities in designing and implementing preventive measures as well as in the response to emergencies</a:t>
            </a:r>
            <a:r>
              <a:rPr lang="en-US" sz="1400" dirty="0" smtClean="0">
                <a:solidFill>
                  <a:prstClr val="black"/>
                </a:solidFill>
              </a:rPr>
              <a:t>.</a:t>
            </a:r>
          </a:p>
          <a:p>
            <a:r>
              <a:rPr lang="en-US" sz="1400" dirty="0" smtClean="0">
                <a:solidFill>
                  <a:prstClr val="black"/>
                </a:solidFill>
              </a:rPr>
              <a:t>The </a:t>
            </a:r>
            <a:r>
              <a:rPr lang="en-US" sz="1400" dirty="0">
                <a:solidFill>
                  <a:prstClr val="black"/>
                </a:solidFill>
              </a:rPr>
              <a:t>move is an important one given that countries around the globe are working to implement the Sendai Framework for Disaster Risk </a:t>
            </a:r>
            <a:r>
              <a:rPr lang="en-US" sz="1400" dirty="0" smtClean="0">
                <a:solidFill>
                  <a:prstClr val="black"/>
                </a:solidFill>
              </a:rPr>
              <a:t>Reduction.</a:t>
            </a:r>
            <a:endParaRPr lang="en-US" sz="1400" dirty="0">
              <a:solidFill>
                <a:prstClr val="black"/>
              </a:solidFill>
            </a:endParaRPr>
          </a:p>
        </p:txBody>
      </p:sp>
    </p:spTree>
    <p:extLst>
      <p:ext uri="{BB962C8B-B14F-4D97-AF65-F5344CB8AC3E}">
        <p14:creationId xmlns:p14="http://schemas.microsoft.com/office/powerpoint/2010/main" val="4578621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pic>
        <p:nvPicPr>
          <p:cNvPr id="3" name="Immagine 2">
            <a:extLst>
              <a:ext uri="{FF2B5EF4-FFF2-40B4-BE49-F238E27FC236}">
                <a16:creationId xmlns:a16="http://schemas.microsoft.com/office/drawing/2014/main" xmlns="" id="{197648F6-2377-4402-BA70-69C8ABC2EB6B}"/>
              </a:ext>
            </a:extLst>
          </p:cNvPr>
          <p:cNvPicPr>
            <a:picLocks noChangeAspect="1"/>
          </p:cNvPicPr>
          <p:nvPr/>
        </p:nvPicPr>
        <p:blipFill>
          <a:blip r:embed="rId3"/>
          <a:stretch>
            <a:fillRect/>
          </a:stretch>
        </p:blipFill>
        <p:spPr>
          <a:xfrm>
            <a:off x="755576" y="2204863"/>
            <a:ext cx="3421384" cy="4017809"/>
          </a:xfrm>
          <a:prstGeom prst="rect">
            <a:avLst/>
          </a:prstGeom>
        </p:spPr>
      </p:pic>
      <p:sp>
        <p:nvSpPr>
          <p:cNvPr id="4" name="Rettangolo 3">
            <a:extLst>
              <a:ext uri="{FF2B5EF4-FFF2-40B4-BE49-F238E27FC236}">
                <a16:creationId xmlns:a16="http://schemas.microsoft.com/office/drawing/2014/main" xmlns="" id="{7C972677-D2E9-4596-BC09-11787491986B}"/>
              </a:ext>
            </a:extLst>
          </p:cNvPr>
          <p:cNvSpPr>
            <a:spLocks noChangeArrowheads="1"/>
          </p:cNvSpPr>
          <p:nvPr/>
        </p:nvSpPr>
        <p:spPr bwMode="auto">
          <a:xfrm>
            <a:off x="4499992" y="3462099"/>
            <a:ext cx="41736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0"/>
              </a:spcBef>
              <a:spcAft>
                <a:spcPct val="0"/>
              </a:spcAft>
              <a:buFontTx/>
              <a:buNone/>
            </a:pPr>
            <a:r>
              <a:rPr lang="en-US" sz="2400" dirty="0">
                <a:solidFill>
                  <a:prstClr val="black"/>
                </a:solidFill>
                <a:cs typeface="Arial" charset="0"/>
              </a:rPr>
              <a:t>it's an attitude that, through continuity, prepares for change</a:t>
            </a:r>
            <a:endParaRPr lang="it-IT" altLang="it-IT" sz="2400" b="1" dirty="0">
              <a:solidFill>
                <a:srgbClr val="0070C0"/>
              </a:solidFill>
              <a:latin typeface="Agency FB" panose="020B0503020202020204" pitchFamily="34" charset="0"/>
              <a:cs typeface="Arial" charset="0"/>
            </a:endParaRPr>
          </a:p>
        </p:txBody>
      </p:sp>
    </p:spTree>
    <p:extLst>
      <p:ext uri="{BB962C8B-B14F-4D97-AF65-F5344CB8AC3E}">
        <p14:creationId xmlns:p14="http://schemas.microsoft.com/office/powerpoint/2010/main" val="314373271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683568" y="198884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en-GB" sz="2800" b="1" dirty="0" smtClean="0">
                <a:solidFill>
                  <a:srgbClr val="39383A"/>
                </a:solidFill>
                <a:latin typeface="+mn-lt"/>
                <a:ea typeface="MS Mincho"/>
                <a:cs typeface="Times New Roman"/>
              </a:rPr>
              <a:t>The job to be done… </a:t>
            </a:r>
            <a:br>
              <a:rPr lang="en-GB" sz="2800" b="1" dirty="0" smtClean="0">
                <a:solidFill>
                  <a:srgbClr val="39383A"/>
                </a:solidFill>
                <a:latin typeface="+mn-lt"/>
                <a:ea typeface="MS Mincho"/>
                <a:cs typeface="Times New Roman"/>
              </a:rPr>
            </a:br>
            <a:r>
              <a:rPr lang="en-GB" sz="1800" b="1" dirty="0" smtClean="0">
                <a:solidFill>
                  <a:srgbClr val="E6501D"/>
                </a:solidFill>
                <a:cs typeface="Helvetica" pitchFamily="34" charset="0"/>
              </a:rPr>
              <a:t>in order to develop the new CP code’s provisions  </a:t>
            </a:r>
            <a:r>
              <a:rPr lang="ca-ES" sz="2000" dirty="0" smtClean="0">
                <a:solidFill>
                  <a:schemeClr val="bg1">
                    <a:lumMod val="65000"/>
                  </a:schemeClr>
                </a:solidFill>
              </a:rPr>
              <a:t/>
            </a:r>
            <a:br>
              <a:rPr lang="ca-ES" sz="2000" dirty="0" smtClean="0">
                <a:solidFill>
                  <a:schemeClr val="bg1">
                    <a:lumMod val="65000"/>
                  </a:schemeClr>
                </a:solidFill>
              </a:rPr>
            </a:br>
            <a:r>
              <a:rPr lang="ca-ES" sz="4000" dirty="0" smtClean="0">
                <a:latin typeface="Times New Roman"/>
                <a:ea typeface="MS Mincho"/>
              </a:rPr>
              <a:t/>
            </a:r>
            <a:br>
              <a:rPr lang="ca-ES" sz="4000" dirty="0" smtClean="0">
                <a:latin typeface="Times New Roman"/>
                <a:ea typeface="MS Mincho"/>
              </a:rPr>
            </a:br>
            <a:endParaRPr lang="ca-ES" dirty="0"/>
          </a:p>
        </p:txBody>
      </p:sp>
      <p:sp>
        <p:nvSpPr>
          <p:cNvPr id="4" name="2 Marcador de contenido"/>
          <p:cNvSpPr txBox="1">
            <a:spLocks/>
          </p:cNvSpPr>
          <p:nvPr/>
        </p:nvSpPr>
        <p:spPr>
          <a:xfrm>
            <a:off x="518864" y="3284984"/>
            <a:ext cx="8229600" cy="268874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endParaRPr lang="en-GB" sz="1400" dirty="0" smtClean="0">
              <a:solidFill>
                <a:prstClr val="black"/>
              </a:solidFill>
              <a:cs typeface="Helvetica" pitchFamily="34" charset="0"/>
            </a:endParaRPr>
          </a:p>
          <a:p>
            <a:pPr marL="514350" indent="-514350">
              <a:buFont typeface="Arial" pitchFamily="34" charset="0"/>
              <a:buAutoNum type="arabicPeriod"/>
            </a:pPr>
            <a:r>
              <a:rPr lang="ca-ES" sz="1400" dirty="0" smtClean="0"/>
              <a:t>Better understanding  of the leverage points for each kind of community (municipalities, schools, workplaces, etc.)</a:t>
            </a:r>
          </a:p>
          <a:p>
            <a:pPr marL="514350" indent="-514350">
              <a:buFont typeface="Arial" pitchFamily="34" charset="0"/>
              <a:buAutoNum type="arabicPeriod"/>
            </a:pPr>
            <a:r>
              <a:rPr lang="ca-ES" sz="1400" dirty="0" smtClean="0"/>
              <a:t>To Define a very simple system of proxy indicators in order to measure the relilience processes at community level</a:t>
            </a:r>
          </a:p>
          <a:p>
            <a:pPr marL="514350" indent="-514350">
              <a:buFont typeface="Arial" pitchFamily="34" charset="0"/>
              <a:buAutoNum type="arabicPeriod"/>
            </a:pPr>
            <a:r>
              <a:rPr lang="ca-ES" sz="1400" dirty="0" smtClean="0"/>
              <a:t>To Find at local level actors  (resilient citizen champions and/or groups) capable to activate and sustain resilient processes</a:t>
            </a:r>
          </a:p>
          <a:p>
            <a:pPr marL="514350" indent="-514350">
              <a:buFont typeface="Arial" pitchFamily="34" charset="0"/>
              <a:buAutoNum type="arabicPeriod"/>
            </a:pPr>
            <a:r>
              <a:rPr lang="ca-ES" sz="1400" dirty="0" smtClean="0"/>
              <a:t>To implement and refine the right governance interface between empowered citizens/groups and local administrations</a:t>
            </a:r>
          </a:p>
          <a:p>
            <a:pPr marL="514350" indent="-514350">
              <a:buFont typeface="Arial" pitchFamily="34" charset="0"/>
              <a:buAutoNum type="arabicPeriod"/>
            </a:pPr>
            <a:r>
              <a:rPr lang="ca-ES" sz="1400" dirty="0" smtClean="0"/>
              <a:t>To empower local civil servants  and different types of civil protection operators with a brand new set of skills , more focused on social  dynamics  and  on a “anticipation” mindset</a:t>
            </a:r>
            <a:endParaRPr lang="ca-ES" sz="1400" dirty="0"/>
          </a:p>
        </p:txBody>
      </p:sp>
    </p:spTree>
    <p:extLst>
      <p:ext uri="{BB962C8B-B14F-4D97-AF65-F5344CB8AC3E}">
        <p14:creationId xmlns:p14="http://schemas.microsoft.com/office/powerpoint/2010/main" val="13263093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1 Título"/>
          <p:cNvSpPr txBox="1">
            <a:spLocks/>
          </p:cNvSpPr>
          <p:nvPr/>
        </p:nvSpPr>
        <p:spPr>
          <a:xfrm>
            <a:off x="33447" y="4077072"/>
            <a:ext cx="9032304" cy="73911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1800"/>
              </a:spcBef>
              <a:spcAft>
                <a:spcPts val="1800"/>
              </a:spcAft>
            </a:pPr>
            <a:r>
              <a:rPr lang="ca-ES" sz="2800" b="1" dirty="0" smtClean="0"/>
              <a:t>Thank you for attention!</a:t>
            </a:r>
          </a:p>
          <a:p>
            <a:pPr>
              <a:lnSpc>
                <a:spcPct val="150000"/>
              </a:lnSpc>
              <a:spcBef>
                <a:spcPts val="1800"/>
              </a:spcBef>
            </a:pPr>
            <a:r>
              <a:rPr lang="ca-ES" sz="2000" b="1" dirty="0" smtClean="0">
                <a:hlinkClick r:id="rId3"/>
              </a:rPr>
              <a:t>andrea.duro@protezionecivile.it</a:t>
            </a:r>
            <a:r>
              <a:rPr lang="ca-ES" sz="2800" b="1" dirty="0" smtClean="0"/>
              <a:t/>
            </a:r>
            <a:br>
              <a:rPr lang="ca-ES" sz="2800" b="1" dirty="0" smtClean="0"/>
            </a:br>
            <a:r>
              <a:rPr lang="ca-ES" sz="2000" b="1" dirty="0" smtClean="0">
                <a:hlinkClick r:id="rId4"/>
              </a:rPr>
              <a:t>emilio.iannarelli@protezionecivile.it</a:t>
            </a:r>
            <a:r>
              <a:rPr lang="ca-ES" sz="2800" b="1" dirty="0" smtClean="0"/>
              <a:t> </a:t>
            </a:r>
            <a:endParaRPr lang="ca-ES" sz="2800" b="1" dirty="0"/>
          </a:p>
        </p:txBody>
      </p:sp>
      <p:pic>
        <p:nvPicPr>
          <p:cNvPr id="4" name="Immagin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4275" y="2348880"/>
            <a:ext cx="1695450" cy="1343025"/>
          </a:xfrm>
          <a:prstGeom prst="rect">
            <a:avLst/>
          </a:prstGeom>
        </p:spPr>
      </p:pic>
    </p:spTree>
    <p:extLst>
      <p:ext uri="{BB962C8B-B14F-4D97-AF65-F5344CB8AC3E}">
        <p14:creationId xmlns:p14="http://schemas.microsoft.com/office/powerpoint/2010/main" val="22396944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pic>
        <p:nvPicPr>
          <p:cNvPr id="3" name="Picture 21" descr="irpinia_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14" y="1916834"/>
            <a:ext cx="2404208" cy="293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4" descr="ter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 y="4851400"/>
            <a:ext cx="3346715"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5" descr="ter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8095" y="4335462"/>
            <a:ext cx="4419865" cy="25225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16" descr="ter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9790" y="4335462"/>
            <a:ext cx="2564210" cy="25225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ext Box 19"/>
          <p:cNvSpPr txBox="1">
            <a:spLocks noChangeArrowheads="1"/>
          </p:cNvSpPr>
          <p:nvPr/>
        </p:nvSpPr>
        <p:spPr bwMode="auto">
          <a:xfrm>
            <a:off x="2353602" y="2788423"/>
            <a:ext cx="6775673" cy="1560253"/>
          </a:xfrm>
          <a:prstGeom prst="rect">
            <a:avLst/>
          </a:prstGeom>
          <a:noFill/>
          <a:ln w="12700" cap="sq">
            <a:noFill/>
            <a:miter lim="800000"/>
            <a:headEnd type="none" w="sm" len="sm"/>
            <a:tailEnd type="none" w="sm" len="sm"/>
          </a:ln>
          <a:effectLst/>
        </p:spPr>
        <p:txBody>
          <a:bodyPr wrap="square" lIns="82122" tIns="41062" rIns="82122" bIns="41062">
            <a:spAutoFit/>
          </a:bodyPr>
          <a:lstStyle/>
          <a:p>
            <a:pPr algn="just" defTabSz="403460" eaLnBrk="0" fontAlgn="base" hangingPunct="0">
              <a:spcBef>
                <a:spcPct val="50000"/>
              </a:spcBef>
              <a:spcAft>
                <a:spcPct val="0"/>
              </a:spcAft>
              <a:defRPr/>
            </a:pPr>
            <a:r>
              <a:rPr kumimoji="1" lang="en-GB" sz="1600" dirty="0">
                <a:ea typeface="ＭＳ Ｐゴシック"/>
              </a:rPr>
              <a:t>In November 1980, a strong earthquake struck Southern Italy. About 3,000 people were killed and some 10,000 injured.</a:t>
            </a:r>
          </a:p>
          <a:p>
            <a:pPr algn="just" defTabSz="403460" eaLnBrk="0" fontAlgn="base" hangingPunct="0">
              <a:spcBef>
                <a:spcPct val="50000"/>
              </a:spcBef>
              <a:spcAft>
                <a:spcPct val="0"/>
              </a:spcAft>
              <a:defRPr/>
            </a:pPr>
            <a:r>
              <a:rPr kumimoji="1" lang="en-GB" sz="1600" dirty="0">
                <a:ea typeface="ＭＳ Ｐゴシック"/>
              </a:rPr>
              <a:t>During the event, national assistance was not coordinated by a central authority. </a:t>
            </a:r>
          </a:p>
          <a:p>
            <a:pPr algn="just" defTabSz="403460" eaLnBrk="0" fontAlgn="base" hangingPunct="0">
              <a:spcBef>
                <a:spcPct val="50000"/>
              </a:spcBef>
              <a:spcAft>
                <a:spcPct val="0"/>
              </a:spcAft>
              <a:defRPr/>
            </a:pPr>
            <a:r>
              <a:rPr kumimoji="1" lang="en-GB" sz="1600" dirty="0">
                <a:ea typeface="ＭＳ Ｐゴシック"/>
              </a:rPr>
              <a:t>The Italian Department of Civil Protection was established in 1982.</a:t>
            </a:r>
          </a:p>
        </p:txBody>
      </p:sp>
      <p:sp>
        <p:nvSpPr>
          <p:cNvPr id="8" name="CasellaDiTesto 7"/>
          <p:cNvSpPr txBox="1"/>
          <p:nvPr/>
        </p:nvSpPr>
        <p:spPr>
          <a:xfrm>
            <a:off x="2699793" y="2132856"/>
            <a:ext cx="6120680" cy="461665"/>
          </a:xfrm>
          <a:prstGeom prst="rect">
            <a:avLst/>
          </a:prstGeom>
          <a:noFill/>
        </p:spPr>
        <p:txBody>
          <a:bodyPr wrap="square" rtlCol="0">
            <a:spAutoFit/>
          </a:bodyPr>
          <a:lstStyle/>
          <a:p>
            <a:pPr algn="ctr"/>
            <a:r>
              <a:rPr lang="it-IT" sz="2400" b="1" dirty="0" smtClean="0"/>
              <a:t>The </a:t>
            </a:r>
            <a:r>
              <a:rPr lang="it-IT" sz="2400" b="1" dirty="0" err="1" smtClean="0"/>
              <a:t>turning</a:t>
            </a:r>
            <a:r>
              <a:rPr lang="it-IT" sz="2400" b="1" dirty="0" smtClean="0"/>
              <a:t> </a:t>
            </a:r>
            <a:r>
              <a:rPr lang="it-IT" sz="2400" b="1" dirty="0" err="1" smtClean="0"/>
              <a:t>point</a:t>
            </a:r>
            <a:endParaRPr lang="it-IT" sz="2400" b="1" dirty="0"/>
          </a:p>
        </p:txBody>
      </p:sp>
    </p:spTree>
    <p:extLst>
      <p:ext uri="{BB962C8B-B14F-4D97-AF65-F5344CB8AC3E}">
        <p14:creationId xmlns:p14="http://schemas.microsoft.com/office/powerpoint/2010/main" val="13270900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9810" name="Rectangle 3"/>
          <p:cNvSpPr>
            <a:spLocks noGrp="1" noChangeArrowheads="1"/>
          </p:cNvSpPr>
          <p:nvPr>
            <p:ph type="ctrTitle"/>
          </p:nvPr>
        </p:nvSpPr>
        <p:spPr>
          <a:xfrm>
            <a:off x="471488" y="260350"/>
            <a:ext cx="8421687" cy="762000"/>
          </a:xfrm>
          <a:noFill/>
        </p:spPr>
        <p:txBody>
          <a:bodyPr lIns="91939" tIns="45968" rIns="91939" bIns="45968"/>
          <a:lstStyle/>
          <a:p>
            <a:pPr eaLnBrk="1" hangingPunct="1"/>
            <a:r>
              <a:rPr lang="en-GB" altLang="it-IT" sz="3700" b="1" dirty="0" smtClean="0">
                <a:solidFill>
                  <a:srgbClr val="FF3300"/>
                </a:solidFill>
              </a:rPr>
              <a:t>Mandate </a:t>
            </a:r>
            <a:endParaRPr lang="en-GB" altLang="it-IT" sz="3700" dirty="0" smtClean="0">
              <a:solidFill>
                <a:srgbClr val="FF3300"/>
              </a:solidFill>
            </a:endParaRPr>
          </a:p>
        </p:txBody>
      </p:sp>
      <p:sp>
        <p:nvSpPr>
          <p:cNvPr id="55300" name="Text Box 4"/>
          <p:cNvSpPr txBox="1">
            <a:spLocks noChangeArrowheads="1"/>
          </p:cNvSpPr>
          <p:nvPr/>
        </p:nvSpPr>
        <p:spPr bwMode="auto">
          <a:xfrm>
            <a:off x="395292" y="871540"/>
            <a:ext cx="8267700" cy="2295525"/>
          </a:xfrm>
          <a:prstGeom prst="rect">
            <a:avLst/>
          </a:prstGeom>
          <a:noFill/>
          <a:ln w="12700" cap="sq">
            <a:noFill/>
            <a:miter lim="800000"/>
            <a:headEnd type="none" w="sm" len="sm"/>
            <a:tailEnd type="none" w="sm" len="sm"/>
          </a:ln>
          <a:effectLst/>
        </p:spPr>
        <p:txBody>
          <a:bodyPr lIns="91304" tIns="45652" rIns="91304" bIns="45652">
            <a:spAutoFit/>
          </a:bodyPr>
          <a:lstStyle/>
          <a:p>
            <a:pPr algn="just" defTabSz="449234" eaLnBrk="0" fontAlgn="base" hangingPunct="0">
              <a:spcBef>
                <a:spcPct val="50000"/>
              </a:spcBef>
              <a:spcAft>
                <a:spcPct val="0"/>
              </a:spcAft>
              <a:defRPr/>
            </a:pPr>
            <a:r>
              <a:rPr kumimoji="1" lang="en-GB" sz="2600">
                <a:solidFill>
                  <a:srgbClr val="FFFFFF"/>
                </a:solidFill>
                <a:effectLst>
                  <a:outerShdw blurRad="38100" dist="38100" dir="2700000" algn="tl">
                    <a:srgbClr val="C0C0C0"/>
                  </a:outerShdw>
                </a:effectLst>
                <a:ea typeface="ＭＳ Ｐゴシック" pitchFamily="34" charset="-128"/>
              </a:rPr>
              <a:t>The National Civil Protection System aims at safeguarding human life and health, goods, national heritage, human settlements and the environment from all natural or man-made disasters.</a:t>
            </a:r>
          </a:p>
          <a:p>
            <a:pPr algn="just" defTabSz="449234" eaLnBrk="0" fontAlgn="base" hangingPunct="0">
              <a:spcBef>
                <a:spcPct val="50000"/>
              </a:spcBef>
              <a:spcAft>
                <a:spcPct val="0"/>
              </a:spcAft>
              <a:defRPr/>
            </a:pPr>
            <a:endParaRPr kumimoji="1" lang="en-GB" sz="2600">
              <a:solidFill>
                <a:srgbClr val="FFFFFF"/>
              </a:solidFill>
              <a:effectLst>
                <a:outerShdw blurRad="38100" dist="38100" dir="2700000" algn="tl">
                  <a:srgbClr val="C0C0C0"/>
                </a:outerShdw>
              </a:effectLst>
              <a:ea typeface="ＭＳ Ｐゴシック" pitchFamily="34" charset="-128"/>
            </a:endParaRPr>
          </a:p>
        </p:txBody>
      </p:sp>
    </p:spTree>
    <p:extLst>
      <p:ext uri="{BB962C8B-B14F-4D97-AF65-F5344CB8AC3E}">
        <p14:creationId xmlns:p14="http://schemas.microsoft.com/office/powerpoint/2010/main" val="246304091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ext Box 5"/>
          <p:cNvSpPr txBox="1">
            <a:spLocks noChangeArrowheads="1"/>
          </p:cNvSpPr>
          <p:nvPr/>
        </p:nvSpPr>
        <p:spPr bwMode="auto">
          <a:xfrm>
            <a:off x="615950" y="2636302"/>
            <a:ext cx="2205038" cy="857250"/>
          </a:xfrm>
          <a:prstGeom prst="rect">
            <a:avLst/>
          </a:prstGeom>
          <a:solidFill>
            <a:srgbClr val="FFFFFF"/>
          </a:solidFill>
          <a:ln w="12700" cap="sq">
            <a:noFill/>
            <a:miter lim="800000"/>
            <a:headEnd type="none" w="sm" len="sm"/>
            <a:tailEnd type="none" w="sm" len="sm"/>
          </a:ln>
          <a:effectLst/>
        </p:spPr>
        <p:txBody>
          <a:bodyPr lIns="91346" tIns="45673" rIns="91346" bIns="45673">
            <a:spAutoFit/>
          </a:bodyPr>
          <a:lstStyle/>
          <a:p>
            <a:pPr marL="570654" marR="0" lvl="1" indent="-390898" defTabSz="913046" eaLnBrk="0" fontAlgn="base" latinLnBrk="0" hangingPunct="0">
              <a:lnSpc>
                <a:spcPct val="215000"/>
              </a:lnSpc>
              <a:spcBef>
                <a:spcPct val="0"/>
              </a:spcBef>
              <a:spcAft>
                <a:spcPct val="0"/>
              </a:spcAft>
              <a:buClrTx/>
              <a:buSzTx/>
              <a:buFontTx/>
              <a:buNone/>
              <a:tabLst/>
              <a:defRPr/>
            </a:pPr>
            <a:r>
              <a:rPr kumimoji="1" lang="en-GB" sz="2300" b="1" i="0" u="sng" strike="noStrike" kern="0" cap="none" spc="0" normalizeH="0" baseline="0" noProof="0" dirty="0">
                <a:ln>
                  <a:noFill/>
                </a:ln>
                <a:effectLst>
                  <a:outerShdw blurRad="38100" dist="38100" dir="2700000" algn="tl">
                    <a:srgbClr val="C0C0C0"/>
                  </a:outerShdw>
                </a:effectLst>
                <a:uLnTx/>
                <a:uFillTx/>
                <a:latin typeface="Calibri" panose="020F0502020204030204" pitchFamily="34" charset="0"/>
                <a:ea typeface="ＭＳ Ｐゴシック" pitchFamily="34" charset="-128"/>
              </a:rPr>
              <a:t>Mitigation</a:t>
            </a:r>
          </a:p>
        </p:txBody>
      </p:sp>
      <p:sp>
        <p:nvSpPr>
          <p:cNvPr id="4" name="Text Box 22"/>
          <p:cNvSpPr txBox="1">
            <a:spLocks noChangeArrowheads="1"/>
          </p:cNvSpPr>
          <p:nvPr/>
        </p:nvSpPr>
        <p:spPr bwMode="auto">
          <a:xfrm>
            <a:off x="2627317" y="5030252"/>
            <a:ext cx="6192837" cy="812800"/>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46" tIns="45673" rIns="91346" bIns="45673"/>
          <a:lstStyle>
            <a:lvl1pPr defTabSz="1016000" eaLnBrk="0" hangingPunct="0">
              <a:spcBef>
                <a:spcPts val="813"/>
              </a:spcBef>
              <a:buClr>
                <a:srgbClr val="000000"/>
              </a:buClr>
              <a:buSzPct val="100000"/>
              <a:buFont typeface="Times New Roman" pitchFamily="18" charset="0"/>
              <a:defRPr sz="3200">
                <a:solidFill>
                  <a:srgbClr val="000000"/>
                </a:solidFill>
                <a:latin typeface="Calibri" pitchFamily="34" charset="0"/>
                <a:ea typeface="ＭＳ Ｐゴシック" pitchFamily="34" charset="-128"/>
              </a:defRPr>
            </a:lvl1pPr>
            <a:lvl2pPr marL="666750" indent="-255588" defTabSz="1016000" eaLnBrk="0" hangingPunct="0">
              <a:spcBef>
                <a:spcPts val="700"/>
              </a:spcBef>
              <a:buClr>
                <a:srgbClr val="000000"/>
              </a:buClr>
              <a:buSzPct val="100000"/>
              <a:buFont typeface="Times New Roman" pitchFamily="18" charset="0"/>
              <a:defRPr sz="2800">
                <a:solidFill>
                  <a:srgbClr val="000000"/>
                </a:solidFill>
                <a:latin typeface="Calibri" pitchFamily="34" charset="0"/>
                <a:ea typeface="ＭＳ Ｐゴシック" pitchFamily="34" charset="-128"/>
              </a:defRPr>
            </a:lvl2pPr>
            <a:lvl3pPr marL="1027113" indent="-204788" defTabSz="1016000" eaLnBrk="0" hangingPunct="0">
              <a:spcBef>
                <a:spcPts val="613"/>
              </a:spcBef>
              <a:buClr>
                <a:srgbClr val="000000"/>
              </a:buClr>
              <a:buSzPct val="100000"/>
              <a:buFont typeface="Times New Roman" pitchFamily="18" charset="0"/>
              <a:defRPr sz="2400">
                <a:solidFill>
                  <a:srgbClr val="000000"/>
                </a:solidFill>
                <a:latin typeface="Calibri" pitchFamily="34" charset="0"/>
                <a:ea typeface="ＭＳ Ｐゴシック" pitchFamily="34" charset="-128"/>
              </a:defRPr>
            </a:lvl3pPr>
            <a:lvl4pPr marL="1436688"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4pPr>
            <a:lvl5pPr marL="1847850"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5pPr>
            <a:lvl6pPr marL="23050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6pPr>
            <a:lvl7pPr marL="27622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7pPr>
            <a:lvl8pPr marL="32194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8pPr>
            <a:lvl9pPr marL="36766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9pPr>
          </a:lstStyle>
          <a:p>
            <a:pPr algn="just" eaLnBrk="1" fontAlgn="base" hangingPunct="1">
              <a:spcBef>
                <a:spcPct val="0"/>
              </a:spcBef>
              <a:spcAft>
                <a:spcPct val="0"/>
              </a:spcAft>
              <a:buClrTx/>
              <a:buSzTx/>
              <a:buFontTx/>
              <a:buNone/>
            </a:pPr>
            <a:r>
              <a:rPr lang="en-GB" altLang="it-IT" sz="1200" b="1" smtClean="0">
                <a:solidFill>
                  <a:schemeClr val="tx1"/>
                </a:solidFill>
              </a:rPr>
              <a:t>OPERATIONS AIMED AT FULFILLING THE BASIC NEEDS OF THE POPULATION AFFECTED BY THE EVENT BASED ON PREVIOUSLY  ELABORATED EMERGENCY RELIEF PLANS</a:t>
            </a:r>
            <a:endParaRPr lang="it-IT" altLang="it-IT" sz="1200" b="1" smtClean="0">
              <a:solidFill>
                <a:schemeClr val="tx1"/>
              </a:solidFill>
            </a:endParaRPr>
          </a:p>
        </p:txBody>
      </p:sp>
      <p:sp>
        <p:nvSpPr>
          <p:cNvPr id="5" name="Text Box 28"/>
          <p:cNvSpPr txBox="1">
            <a:spLocks noChangeArrowheads="1"/>
          </p:cNvSpPr>
          <p:nvPr/>
        </p:nvSpPr>
        <p:spPr bwMode="auto">
          <a:xfrm>
            <a:off x="2657479" y="6452652"/>
            <a:ext cx="6194425" cy="287338"/>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46" tIns="45673" rIns="91346" bIns="45673"/>
          <a:lstStyle>
            <a:lvl1pPr defTabSz="1016000" eaLnBrk="0" hangingPunct="0">
              <a:spcBef>
                <a:spcPts val="813"/>
              </a:spcBef>
              <a:buClr>
                <a:srgbClr val="000000"/>
              </a:buClr>
              <a:buSzPct val="100000"/>
              <a:buFont typeface="Times New Roman" pitchFamily="18" charset="0"/>
              <a:defRPr sz="3200">
                <a:solidFill>
                  <a:srgbClr val="000000"/>
                </a:solidFill>
                <a:latin typeface="Calibri" pitchFamily="34" charset="0"/>
                <a:ea typeface="ＭＳ Ｐゴシック" pitchFamily="34" charset="-128"/>
              </a:defRPr>
            </a:lvl1pPr>
            <a:lvl2pPr marL="666750" indent="-255588" defTabSz="1016000" eaLnBrk="0" hangingPunct="0">
              <a:spcBef>
                <a:spcPts val="700"/>
              </a:spcBef>
              <a:buClr>
                <a:srgbClr val="000000"/>
              </a:buClr>
              <a:buSzPct val="100000"/>
              <a:buFont typeface="Times New Roman" pitchFamily="18" charset="0"/>
              <a:defRPr sz="2800">
                <a:solidFill>
                  <a:srgbClr val="000000"/>
                </a:solidFill>
                <a:latin typeface="Calibri" pitchFamily="34" charset="0"/>
                <a:ea typeface="ＭＳ Ｐゴシック" pitchFamily="34" charset="-128"/>
              </a:defRPr>
            </a:lvl2pPr>
            <a:lvl3pPr marL="1027113" indent="-204788" defTabSz="1016000" eaLnBrk="0" hangingPunct="0">
              <a:spcBef>
                <a:spcPts val="613"/>
              </a:spcBef>
              <a:buClr>
                <a:srgbClr val="000000"/>
              </a:buClr>
              <a:buSzPct val="100000"/>
              <a:buFont typeface="Times New Roman" pitchFamily="18" charset="0"/>
              <a:defRPr sz="2400">
                <a:solidFill>
                  <a:srgbClr val="000000"/>
                </a:solidFill>
                <a:latin typeface="Calibri" pitchFamily="34" charset="0"/>
                <a:ea typeface="ＭＳ Ｐゴシック" pitchFamily="34" charset="-128"/>
              </a:defRPr>
            </a:lvl3pPr>
            <a:lvl4pPr marL="1436688"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4pPr>
            <a:lvl5pPr marL="1847850"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5pPr>
            <a:lvl6pPr marL="23050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6pPr>
            <a:lvl7pPr marL="27622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7pPr>
            <a:lvl8pPr marL="32194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8pPr>
            <a:lvl9pPr marL="36766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9pPr>
          </a:lstStyle>
          <a:p>
            <a:pPr algn="just" eaLnBrk="1" fontAlgn="base" hangingPunct="1">
              <a:spcBef>
                <a:spcPct val="0"/>
              </a:spcBef>
              <a:spcAft>
                <a:spcPct val="0"/>
              </a:spcAft>
              <a:buClrTx/>
              <a:buSzTx/>
              <a:buFontTx/>
              <a:buNone/>
            </a:pPr>
            <a:r>
              <a:rPr lang="en-GB" altLang="it-IT" sz="1200" b="1" smtClean="0">
                <a:solidFill>
                  <a:schemeClr val="tx1"/>
                </a:solidFill>
              </a:rPr>
              <a:t>INTERVENTIONS AIMED AT RESTORING NORMAL LIFE CONDITIONS</a:t>
            </a:r>
            <a:endParaRPr lang="it-IT" altLang="it-IT" sz="1200" b="1" smtClean="0">
              <a:solidFill>
                <a:schemeClr val="tx1"/>
              </a:solidFill>
            </a:endParaRPr>
          </a:p>
        </p:txBody>
      </p:sp>
      <p:sp>
        <p:nvSpPr>
          <p:cNvPr id="6" name="Text Box 19"/>
          <p:cNvSpPr txBox="1">
            <a:spLocks noChangeArrowheads="1"/>
          </p:cNvSpPr>
          <p:nvPr/>
        </p:nvSpPr>
        <p:spPr bwMode="auto">
          <a:xfrm>
            <a:off x="2627317" y="2960160"/>
            <a:ext cx="6192837" cy="576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46" tIns="45673" rIns="91346" bIns="45673"/>
          <a:lstStyle>
            <a:lvl1pPr defTabSz="1016000" eaLnBrk="0" hangingPunct="0">
              <a:spcBef>
                <a:spcPts val="813"/>
              </a:spcBef>
              <a:buClr>
                <a:srgbClr val="000000"/>
              </a:buClr>
              <a:buSzPct val="100000"/>
              <a:buFont typeface="Times New Roman" pitchFamily="18" charset="0"/>
              <a:defRPr sz="3200">
                <a:solidFill>
                  <a:srgbClr val="000000"/>
                </a:solidFill>
                <a:latin typeface="Calibri" pitchFamily="34" charset="0"/>
                <a:ea typeface="ＭＳ Ｐゴシック" pitchFamily="34" charset="-128"/>
              </a:defRPr>
            </a:lvl1pPr>
            <a:lvl2pPr marL="666750" indent="-255588" defTabSz="1016000" eaLnBrk="0" hangingPunct="0">
              <a:spcBef>
                <a:spcPts val="700"/>
              </a:spcBef>
              <a:buClr>
                <a:srgbClr val="000000"/>
              </a:buClr>
              <a:buSzPct val="100000"/>
              <a:buFont typeface="Times New Roman" pitchFamily="18" charset="0"/>
              <a:defRPr sz="2800">
                <a:solidFill>
                  <a:srgbClr val="000000"/>
                </a:solidFill>
                <a:latin typeface="Calibri" pitchFamily="34" charset="0"/>
                <a:ea typeface="ＭＳ Ｐゴシック" pitchFamily="34" charset="-128"/>
              </a:defRPr>
            </a:lvl2pPr>
            <a:lvl3pPr marL="1027113" indent="-204788" defTabSz="1016000" eaLnBrk="0" hangingPunct="0">
              <a:spcBef>
                <a:spcPts val="613"/>
              </a:spcBef>
              <a:buClr>
                <a:srgbClr val="000000"/>
              </a:buClr>
              <a:buSzPct val="100000"/>
              <a:buFont typeface="Times New Roman" pitchFamily="18" charset="0"/>
              <a:defRPr sz="2400">
                <a:solidFill>
                  <a:srgbClr val="000000"/>
                </a:solidFill>
                <a:latin typeface="Calibri" pitchFamily="34" charset="0"/>
                <a:ea typeface="ＭＳ Ｐゴシック" pitchFamily="34" charset="-128"/>
              </a:defRPr>
            </a:lvl3pPr>
            <a:lvl4pPr marL="1436688"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4pPr>
            <a:lvl5pPr marL="1847850"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5pPr>
            <a:lvl6pPr marL="23050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6pPr>
            <a:lvl7pPr marL="27622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7pPr>
            <a:lvl8pPr marL="32194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8pPr>
            <a:lvl9pPr marL="36766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9pPr>
          </a:lstStyle>
          <a:p>
            <a:pPr eaLnBrk="1" fontAlgn="base" hangingPunct="1">
              <a:spcBef>
                <a:spcPct val="0"/>
              </a:spcBef>
              <a:spcAft>
                <a:spcPct val="0"/>
              </a:spcAft>
              <a:buClrTx/>
              <a:buSzTx/>
              <a:buFontTx/>
              <a:buNone/>
            </a:pPr>
            <a:r>
              <a:rPr lang="en-GB" altLang="it-IT" sz="1200" b="1" smtClean="0">
                <a:solidFill>
                  <a:schemeClr val="tx1"/>
                </a:solidFill>
              </a:rPr>
              <a:t>REDUCING/MITIGATING DAMAGES</a:t>
            </a:r>
          </a:p>
          <a:p>
            <a:pPr eaLnBrk="1" fontAlgn="base" hangingPunct="1">
              <a:spcBef>
                <a:spcPct val="0"/>
              </a:spcBef>
              <a:spcAft>
                <a:spcPct val="0"/>
              </a:spcAft>
              <a:buClrTx/>
              <a:buSzTx/>
              <a:buFontTx/>
              <a:buNone/>
            </a:pPr>
            <a:r>
              <a:rPr lang="en-GB" altLang="it-IT" sz="1200" b="1" smtClean="0">
                <a:solidFill>
                  <a:schemeClr val="tx1"/>
                </a:solidFill>
              </a:rPr>
              <a:t>RAISING POPULATION AWARENESS ENHANCE SELF PROTECTION MEASURES</a:t>
            </a:r>
            <a:endParaRPr lang="en-AU" altLang="it-IT" sz="1200" b="1" smtClean="0">
              <a:solidFill>
                <a:schemeClr val="tx1"/>
              </a:solidFill>
            </a:endParaRPr>
          </a:p>
        </p:txBody>
      </p:sp>
      <p:sp>
        <p:nvSpPr>
          <p:cNvPr id="7" name="Rectangle 32"/>
          <p:cNvSpPr>
            <a:spLocks noChangeArrowheads="1"/>
          </p:cNvSpPr>
          <p:nvPr/>
        </p:nvSpPr>
        <p:spPr bwMode="auto">
          <a:xfrm>
            <a:off x="2627317" y="3995202"/>
            <a:ext cx="6192837" cy="560388"/>
          </a:xfrm>
          <a:prstGeom prst="rect">
            <a:avLst/>
          </a:prstGeom>
          <a:solidFill>
            <a:srgbClr val="FF9900"/>
          </a:solidFill>
          <a:ln>
            <a:noFill/>
          </a:ln>
          <a:extLst>
            <a:ext uri="{91240B29-F687-4F45-9708-019B960494DF}">
              <a14:hiddenLine xmlns:a14="http://schemas.microsoft.com/office/drawing/2010/main" w="15875">
                <a:solidFill>
                  <a:srgbClr val="000000"/>
                </a:solidFill>
                <a:miter lim="800000"/>
                <a:headEnd/>
                <a:tailEnd/>
              </a14:hiddenLine>
            </a:ext>
          </a:extLst>
        </p:spPr>
        <p:txBody>
          <a:bodyPr lIns="91346" tIns="45673" rIns="91346" bIns="45673" anchor="ctr"/>
          <a:lstStyle>
            <a:lvl1pPr defTabSz="1016000" eaLnBrk="0" hangingPunct="0">
              <a:spcBef>
                <a:spcPts val="813"/>
              </a:spcBef>
              <a:buClr>
                <a:srgbClr val="000000"/>
              </a:buClr>
              <a:buSzPct val="100000"/>
              <a:buFont typeface="Times New Roman" pitchFamily="18" charset="0"/>
              <a:defRPr sz="3200">
                <a:solidFill>
                  <a:srgbClr val="000000"/>
                </a:solidFill>
                <a:latin typeface="Calibri" pitchFamily="34" charset="0"/>
                <a:ea typeface="ＭＳ Ｐゴシック" pitchFamily="34" charset="-128"/>
              </a:defRPr>
            </a:lvl1pPr>
            <a:lvl2pPr marL="666750" indent="-255588" defTabSz="1016000" eaLnBrk="0" hangingPunct="0">
              <a:spcBef>
                <a:spcPts val="700"/>
              </a:spcBef>
              <a:buClr>
                <a:srgbClr val="000000"/>
              </a:buClr>
              <a:buSzPct val="100000"/>
              <a:buFont typeface="Times New Roman" pitchFamily="18" charset="0"/>
              <a:defRPr sz="2800">
                <a:solidFill>
                  <a:srgbClr val="000000"/>
                </a:solidFill>
                <a:latin typeface="Calibri" pitchFamily="34" charset="0"/>
                <a:ea typeface="ＭＳ Ｐゴシック" pitchFamily="34" charset="-128"/>
              </a:defRPr>
            </a:lvl2pPr>
            <a:lvl3pPr marL="1027113" indent="-204788" defTabSz="1016000" eaLnBrk="0" hangingPunct="0">
              <a:spcBef>
                <a:spcPts val="613"/>
              </a:spcBef>
              <a:buClr>
                <a:srgbClr val="000000"/>
              </a:buClr>
              <a:buSzPct val="100000"/>
              <a:buFont typeface="Times New Roman" pitchFamily="18" charset="0"/>
              <a:defRPr sz="2400">
                <a:solidFill>
                  <a:srgbClr val="000000"/>
                </a:solidFill>
                <a:latin typeface="Calibri" pitchFamily="34" charset="0"/>
                <a:ea typeface="ＭＳ Ｐゴシック" pitchFamily="34" charset="-128"/>
              </a:defRPr>
            </a:lvl3pPr>
            <a:lvl4pPr marL="1436688"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4pPr>
            <a:lvl5pPr marL="1847850" indent="-204788" defTabSz="1016000" eaLnBrk="0" hangingPunct="0">
              <a:spcBef>
                <a:spcPts val="500"/>
              </a:spcBef>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5pPr>
            <a:lvl6pPr marL="23050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6pPr>
            <a:lvl7pPr marL="27622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7pPr>
            <a:lvl8pPr marL="32194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8pPr>
            <a:lvl9pPr marL="3676650" indent="-204788" defTabSz="1016000" eaLnBrk="0" fontAlgn="base" hangingPunct="0">
              <a:spcBef>
                <a:spcPts val="500"/>
              </a:spcBef>
              <a:spcAft>
                <a:spcPct val="0"/>
              </a:spcAft>
              <a:buClr>
                <a:srgbClr val="000000"/>
              </a:buClr>
              <a:buSzPct val="100000"/>
              <a:buFont typeface="Times New Roman" pitchFamily="18" charset="0"/>
              <a:defRPr sz="2000">
                <a:solidFill>
                  <a:srgbClr val="000000"/>
                </a:solidFill>
                <a:latin typeface="Calibri" pitchFamily="34" charset="0"/>
                <a:ea typeface="ＭＳ Ｐゴシック" pitchFamily="34" charset="-128"/>
              </a:defRPr>
            </a:lvl9pPr>
          </a:lstStyle>
          <a:p>
            <a:pPr fontAlgn="base">
              <a:spcBef>
                <a:spcPct val="0"/>
              </a:spcBef>
              <a:spcAft>
                <a:spcPct val="0"/>
              </a:spcAft>
              <a:buClrTx/>
              <a:buSzTx/>
              <a:buFontTx/>
              <a:buNone/>
            </a:pPr>
            <a:r>
              <a:rPr lang="en-US" altLang="it-IT" sz="1200" b="1" smtClean="0">
                <a:solidFill>
                  <a:schemeClr val="tx1"/>
                </a:solidFill>
              </a:rPr>
              <a:t>ANALYSIS OF CAUSES AIMED AT IDENTIFYING RISK TYPOLOGIES AND AREAS AFFECTED BY RISKS </a:t>
            </a:r>
          </a:p>
        </p:txBody>
      </p:sp>
      <p:sp>
        <p:nvSpPr>
          <p:cNvPr id="8" name="Text Box 11"/>
          <p:cNvSpPr txBox="1">
            <a:spLocks noChangeArrowheads="1"/>
          </p:cNvSpPr>
          <p:nvPr/>
        </p:nvSpPr>
        <p:spPr bwMode="auto">
          <a:xfrm>
            <a:off x="3491880" y="2083767"/>
            <a:ext cx="2659063" cy="452312"/>
          </a:xfrm>
          <a:prstGeom prst="rect">
            <a:avLst/>
          </a:prstGeom>
          <a:noFill/>
          <a:ln w="9525">
            <a:noFill/>
            <a:miter lim="800000"/>
            <a:headEnd/>
            <a:tailEnd/>
          </a:ln>
          <a:effectLst/>
        </p:spPr>
        <p:txBody>
          <a:bodyPr lIns="82176" tIns="41089" rIns="82176" bIns="41089">
            <a:spAutoFit/>
          </a:bodyPr>
          <a:lstStyle/>
          <a:p>
            <a:pPr algn="ctr" defTabSz="403740" fontAlgn="base">
              <a:spcBef>
                <a:spcPct val="50000"/>
              </a:spcBef>
              <a:spcAft>
                <a:spcPct val="0"/>
              </a:spcAft>
              <a:buClr>
                <a:srgbClr val="000000"/>
              </a:buClr>
              <a:buSzPct val="100000"/>
              <a:defRPr/>
            </a:pPr>
            <a:r>
              <a:rPr kumimoji="1" lang="en-GB" sz="2400" b="1" dirty="0">
                <a:effectLst>
                  <a:outerShdw blurRad="38100" dist="38100" dir="2700000" algn="tl">
                    <a:srgbClr val="C0C0C0"/>
                  </a:outerShdw>
                </a:effectLst>
                <a:latin typeface="Calibri" panose="020F0502020204030204" pitchFamily="34" charset="0"/>
                <a:ea typeface="ＭＳ Ｐゴシック" pitchFamily="34" charset="-128"/>
              </a:rPr>
              <a:t>The Tasks</a:t>
            </a:r>
            <a:endParaRPr kumimoji="1" lang="it-IT" sz="2400" b="1" dirty="0">
              <a:effectLst>
                <a:outerShdw blurRad="38100" dist="38100" dir="2700000" algn="tl">
                  <a:srgbClr val="C0C0C0"/>
                </a:outerShdw>
              </a:effectLst>
              <a:latin typeface="Calibri" panose="020F0502020204030204" pitchFamily="34" charset="0"/>
              <a:ea typeface="ＭＳ Ｐゴシック" pitchFamily="34" charset="-128"/>
            </a:endParaRPr>
          </a:p>
        </p:txBody>
      </p:sp>
      <p:sp>
        <p:nvSpPr>
          <p:cNvPr id="9" name="Rectangle 13"/>
          <p:cNvSpPr>
            <a:spLocks noChangeArrowheads="1"/>
          </p:cNvSpPr>
          <p:nvPr/>
        </p:nvSpPr>
        <p:spPr bwMode="auto">
          <a:xfrm>
            <a:off x="744542" y="6376452"/>
            <a:ext cx="1288059" cy="436924"/>
          </a:xfrm>
          <a:prstGeom prst="rect">
            <a:avLst/>
          </a:prstGeom>
          <a:noFill/>
          <a:ln w="9525">
            <a:noFill/>
            <a:miter lim="800000"/>
            <a:headEnd/>
            <a:tailEnd/>
          </a:ln>
          <a:effectLst/>
        </p:spPr>
        <p:txBody>
          <a:bodyPr wrap="none" lIns="82176" tIns="41089" rIns="82176" bIns="41089">
            <a:spAutoFit/>
          </a:bodyPr>
          <a:lstStyle/>
          <a:p>
            <a:pPr defTabSz="403740" fontAlgn="base">
              <a:spcBef>
                <a:spcPct val="0"/>
              </a:spcBef>
              <a:spcAft>
                <a:spcPct val="0"/>
              </a:spcAft>
              <a:buClr>
                <a:srgbClr val="000000"/>
              </a:buClr>
              <a:buSzPct val="100000"/>
              <a:defRPr/>
            </a:pPr>
            <a:r>
              <a:rPr kumimoji="1" lang="en-GB" sz="2300" b="1" u="sng">
                <a:effectLst>
                  <a:outerShdw blurRad="38100" dist="38100" dir="2700000" algn="tl">
                    <a:srgbClr val="C0C0C0"/>
                  </a:outerShdw>
                </a:effectLst>
                <a:latin typeface="Calibri" panose="020F0502020204030204" pitchFamily="34" charset="0"/>
                <a:ea typeface="ＭＳ Ｐゴシック" pitchFamily="34" charset="-128"/>
              </a:rPr>
              <a:t>Recovery</a:t>
            </a:r>
            <a:endParaRPr kumimoji="1" lang="it-IT" sz="2300" b="1" u="sng">
              <a:effectLst>
                <a:outerShdw blurRad="38100" dist="38100" dir="2700000" algn="tl">
                  <a:srgbClr val="C0C0C0"/>
                </a:outerShdw>
              </a:effectLst>
              <a:latin typeface="Calibri" panose="020F0502020204030204" pitchFamily="34" charset="0"/>
              <a:ea typeface="ＭＳ Ｐゴシック" pitchFamily="34" charset="-128"/>
            </a:endParaRPr>
          </a:p>
        </p:txBody>
      </p:sp>
      <p:sp>
        <p:nvSpPr>
          <p:cNvPr id="10" name="Rectangle 14"/>
          <p:cNvSpPr>
            <a:spLocks noChangeArrowheads="1"/>
          </p:cNvSpPr>
          <p:nvPr/>
        </p:nvSpPr>
        <p:spPr bwMode="auto">
          <a:xfrm>
            <a:off x="355601" y="4811177"/>
            <a:ext cx="1751519" cy="843958"/>
          </a:xfrm>
          <a:prstGeom prst="rect">
            <a:avLst/>
          </a:prstGeom>
          <a:noFill/>
          <a:ln w="9525">
            <a:noFill/>
            <a:miter lim="800000"/>
            <a:headEnd/>
            <a:tailEnd/>
          </a:ln>
          <a:effectLst/>
        </p:spPr>
        <p:txBody>
          <a:bodyPr wrap="none" lIns="82176" tIns="41089" rIns="82176" bIns="41089">
            <a:spAutoFit/>
          </a:bodyPr>
          <a:lstStyle/>
          <a:p>
            <a:pPr marL="667663" lvl="1" indent="-256793" defTabSz="403740" eaLnBrk="0" fontAlgn="base" hangingPunct="0">
              <a:lnSpc>
                <a:spcPct val="215000"/>
              </a:lnSpc>
              <a:spcBef>
                <a:spcPct val="0"/>
              </a:spcBef>
              <a:spcAft>
                <a:spcPct val="0"/>
              </a:spcAft>
              <a:defRPr/>
            </a:pPr>
            <a:r>
              <a:rPr kumimoji="1" lang="en-GB" sz="2300" b="1" u="sng">
                <a:effectLst>
                  <a:outerShdw blurRad="38100" dist="38100" dir="2700000" algn="tl">
                    <a:srgbClr val="C0C0C0"/>
                  </a:outerShdw>
                </a:effectLst>
                <a:latin typeface="Calibri" panose="020F0502020204030204" pitchFamily="34" charset="0"/>
                <a:ea typeface="ＭＳ Ｐゴシック" pitchFamily="34" charset="-128"/>
              </a:rPr>
              <a:t>Response</a:t>
            </a:r>
          </a:p>
        </p:txBody>
      </p:sp>
      <p:sp>
        <p:nvSpPr>
          <p:cNvPr id="11" name="Rectangle 15"/>
          <p:cNvSpPr>
            <a:spLocks noChangeArrowheads="1"/>
          </p:cNvSpPr>
          <p:nvPr/>
        </p:nvSpPr>
        <p:spPr bwMode="auto">
          <a:xfrm>
            <a:off x="1133475" y="4047590"/>
            <a:ext cx="771892" cy="436924"/>
          </a:xfrm>
          <a:prstGeom prst="rect">
            <a:avLst/>
          </a:prstGeom>
          <a:noFill/>
          <a:ln w="9525">
            <a:noFill/>
            <a:miter lim="800000"/>
            <a:headEnd/>
            <a:tailEnd/>
          </a:ln>
          <a:effectLst/>
        </p:spPr>
        <p:txBody>
          <a:bodyPr wrap="none" lIns="82176" tIns="41089" rIns="82176" bIns="41089">
            <a:spAutoFit/>
          </a:bodyPr>
          <a:lstStyle/>
          <a:p>
            <a:pPr defTabSz="403740" fontAlgn="base">
              <a:spcBef>
                <a:spcPct val="0"/>
              </a:spcBef>
              <a:spcAft>
                <a:spcPct val="0"/>
              </a:spcAft>
              <a:buClr>
                <a:srgbClr val="000000"/>
              </a:buClr>
              <a:buSzPct val="100000"/>
              <a:defRPr/>
            </a:pPr>
            <a:r>
              <a:rPr kumimoji="1" lang="en-GB" sz="2300" b="1" u="sng">
                <a:effectLst>
                  <a:outerShdw blurRad="38100" dist="38100" dir="2700000" algn="tl">
                    <a:srgbClr val="C0C0C0"/>
                  </a:outerShdw>
                </a:effectLst>
                <a:latin typeface="Calibri" panose="020F0502020204030204" pitchFamily="34" charset="0"/>
                <a:ea typeface="ＭＳ Ｐゴシック" pitchFamily="34" charset="-128"/>
              </a:rPr>
              <a:t>Alert</a:t>
            </a:r>
            <a:endParaRPr kumimoji="1" lang="it-IT" sz="2300" b="1" u="sng">
              <a:effectLst>
                <a:outerShdw blurRad="38100" dist="38100" dir="2700000" algn="tl">
                  <a:srgbClr val="C0C0C0"/>
                </a:outerShdw>
              </a:effectLst>
              <a:latin typeface="Calibri" panose="020F0502020204030204" pitchFamily="34" charset="0"/>
              <a:ea typeface="ＭＳ Ｐゴシック" pitchFamily="34" charset="-128"/>
            </a:endParaRPr>
          </a:p>
        </p:txBody>
      </p:sp>
    </p:spTree>
    <p:extLst>
      <p:ext uri="{BB962C8B-B14F-4D97-AF65-F5344CB8AC3E}">
        <p14:creationId xmlns:p14="http://schemas.microsoft.com/office/powerpoint/2010/main" val="5978293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ext Box 3"/>
          <p:cNvSpPr txBox="1">
            <a:spLocks noChangeArrowheads="1"/>
          </p:cNvSpPr>
          <p:nvPr/>
        </p:nvSpPr>
        <p:spPr bwMode="auto">
          <a:xfrm>
            <a:off x="334767" y="2974983"/>
            <a:ext cx="4713687" cy="1061734"/>
          </a:xfrm>
          <a:prstGeom prst="rect">
            <a:avLst/>
          </a:prstGeom>
          <a:noFill/>
          <a:ln w="12700" cap="sq">
            <a:noFill/>
            <a:miter lim="800000"/>
            <a:headEnd type="none" w="sm" len="sm"/>
            <a:tailEnd type="none" w="sm" len="sm"/>
          </a:ln>
          <a:effectLst/>
        </p:spPr>
        <p:txBody>
          <a:bodyPr wrap="square" lIns="91346" tIns="45673" rIns="91346" bIns="45673">
            <a:spAutoFit/>
          </a:bodyPr>
          <a:lstStyle/>
          <a:p>
            <a:pPr algn="just" defTabSz="449390" eaLnBrk="0" fontAlgn="base" hangingPunct="0">
              <a:spcBef>
                <a:spcPct val="50000"/>
              </a:spcBef>
              <a:spcAft>
                <a:spcPct val="0"/>
              </a:spcAft>
              <a:defRPr/>
            </a:pPr>
            <a:r>
              <a:rPr kumimoji="1" lang="en-GB" sz="1400" dirty="0">
                <a:latin typeface="Calibri" panose="020F0502020204030204" pitchFamily="34" charset="0"/>
                <a:ea typeface="ＭＳ Ｐゴシック" pitchFamily="34" charset="-128"/>
              </a:rPr>
              <a:t>The Department of Civil Protection is today the coordination body of the Italian National System of Civil Protection. </a:t>
            </a:r>
          </a:p>
          <a:p>
            <a:pPr algn="just" defTabSz="449390" eaLnBrk="0" fontAlgn="base" hangingPunct="0">
              <a:spcBef>
                <a:spcPct val="50000"/>
              </a:spcBef>
              <a:spcAft>
                <a:spcPct val="0"/>
              </a:spcAft>
              <a:defRPr/>
            </a:pPr>
            <a:r>
              <a:rPr kumimoji="1" lang="en-GB" sz="1400" dirty="0">
                <a:latin typeface="Calibri" panose="020F0502020204030204" pitchFamily="34" charset="0"/>
                <a:ea typeface="ＭＳ Ｐゴシック" pitchFamily="34" charset="-128"/>
              </a:rPr>
              <a:t>This System was established by a specific law (n. 225) in 1992 and involves many different Organisations:</a:t>
            </a:r>
          </a:p>
        </p:txBody>
      </p:sp>
      <p:sp>
        <p:nvSpPr>
          <p:cNvPr id="4" name="Text Box 4"/>
          <p:cNvSpPr txBox="1">
            <a:spLocks noChangeArrowheads="1"/>
          </p:cNvSpPr>
          <p:nvPr/>
        </p:nvSpPr>
        <p:spPr bwMode="auto">
          <a:xfrm>
            <a:off x="429293" y="4509120"/>
            <a:ext cx="4538663" cy="1169456"/>
          </a:xfrm>
          <a:prstGeom prst="rect">
            <a:avLst/>
          </a:prstGeom>
          <a:noFill/>
          <a:ln w="12700" cap="sq">
            <a:noFill/>
            <a:miter lim="800000"/>
            <a:headEnd type="none" w="sm" len="sm"/>
            <a:tailEnd type="none" w="sm" len="sm"/>
          </a:ln>
          <a:effectLst/>
        </p:spPr>
        <p:txBody>
          <a:bodyPr lIns="91346" tIns="45673" rIns="91346" bIns="45673">
            <a:spAutoFit/>
          </a:bodyPr>
          <a:lstStyle/>
          <a:p>
            <a:pPr marL="174625" lvl="1" indent="-174625" defTabSz="482201" eaLnBrk="0" fontAlgn="base" hangingPunct="0">
              <a:spcBef>
                <a:spcPct val="50000"/>
              </a:spcBef>
              <a:spcAft>
                <a:spcPct val="0"/>
              </a:spcAft>
              <a:buFontTx/>
              <a:buChar char="-"/>
              <a:defRPr/>
            </a:pPr>
            <a:r>
              <a:rPr kumimoji="1" lang="en-GB" sz="1400" u="sng" dirty="0">
                <a:latin typeface="Calibri" panose="020F0502020204030204" pitchFamily="34" charset="0"/>
                <a:ea typeface="ＭＳ Ｐゴシック" pitchFamily="34" charset="-128"/>
              </a:rPr>
              <a:t>Public</a:t>
            </a:r>
            <a:r>
              <a:rPr kumimoji="1" lang="en-GB" sz="1400" dirty="0">
                <a:latin typeface="Calibri" panose="020F0502020204030204" pitchFamily="34" charset="0"/>
                <a:ea typeface="ＭＳ Ｐゴシック" pitchFamily="34" charset="-128"/>
              </a:rPr>
              <a:t> (Government, Ministries, Regions, Provinces, Municipalities, Operational Bodies etc.)</a:t>
            </a:r>
          </a:p>
          <a:p>
            <a:pPr marL="174625" lvl="1" indent="-174625" defTabSz="482201" eaLnBrk="0" fontAlgn="base" hangingPunct="0">
              <a:spcBef>
                <a:spcPct val="0"/>
              </a:spcBef>
              <a:spcAft>
                <a:spcPct val="0"/>
              </a:spcAft>
              <a:buFontTx/>
              <a:buChar char="-"/>
              <a:defRPr/>
            </a:pPr>
            <a:r>
              <a:rPr kumimoji="1" lang="en-GB" sz="1400" u="sng" dirty="0" smtClean="0">
                <a:latin typeface="Calibri" panose="020F0502020204030204" pitchFamily="34" charset="0"/>
                <a:ea typeface="ＭＳ Ｐゴシック" pitchFamily="34" charset="-128"/>
              </a:rPr>
              <a:t>Scientific/Academic</a:t>
            </a:r>
            <a:r>
              <a:rPr kumimoji="1" lang="en-GB" sz="1400" dirty="0" smtClean="0">
                <a:latin typeface="Calibri" panose="020F0502020204030204" pitchFamily="34" charset="0"/>
                <a:ea typeface="ＭＳ Ｐゴシック" pitchFamily="34" charset="-128"/>
              </a:rPr>
              <a:t> </a:t>
            </a:r>
            <a:r>
              <a:rPr kumimoji="1" lang="en-GB" sz="1400" dirty="0">
                <a:latin typeface="Calibri" panose="020F0502020204030204" pitchFamily="34" charset="0"/>
                <a:ea typeface="ＭＳ Ｐゴシック" pitchFamily="34" charset="-128"/>
              </a:rPr>
              <a:t>(Universities, Research Institutes, etc.)</a:t>
            </a:r>
          </a:p>
          <a:p>
            <a:pPr marL="174625" lvl="1" indent="-174625" defTabSz="482201" eaLnBrk="0" fontAlgn="base" hangingPunct="0">
              <a:spcBef>
                <a:spcPct val="0"/>
              </a:spcBef>
              <a:spcAft>
                <a:spcPct val="0"/>
              </a:spcAft>
              <a:buFontTx/>
              <a:buChar char="-"/>
              <a:defRPr/>
            </a:pPr>
            <a:r>
              <a:rPr kumimoji="1" lang="en-GB" sz="1400" u="sng" dirty="0" smtClean="0">
                <a:latin typeface="Calibri" panose="020F0502020204030204" pitchFamily="34" charset="0"/>
                <a:ea typeface="ＭＳ Ｐゴシック" pitchFamily="34" charset="-128"/>
              </a:rPr>
              <a:t>Civil </a:t>
            </a:r>
            <a:r>
              <a:rPr kumimoji="1" lang="en-GB" sz="1400" u="sng" dirty="0">
                <a:latin typeface="Calibri" panose="020F0502020204030204" pitchFamily="34" charset="0"/>
                <a:ea typeface="ＭＳ Ｐゴシック" pitchFamily="34" charset="-128"/>
              </a:rPr>
              <a:t>Society</a:t>
            </a:r>
            <a:r>
              <a:rPr kumimoji="1" lang="en-GB" sz="1400" dirty="0">
                <a:latin typeface="Calibri" panose="020F0502020204030204" pitchFamily="34" charset="0"/>
                <a:ea typeface="ＭＳ Ｐゴシック" pitchFamily="34" charset="-128"/>
              </a:rPr>
              <a:t> (Volunteers, private companies)</a:t>
            </a:r>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5592" y="2974983"/>
            <a:ext cx="3640137" cy="3694113"/>
          </a:xfrm>
          <a:prstGeom prst="rect">
            <a:avLst/>
          </a:prstGeom>
          <a:noFill/>
          <a:ln w="952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2771800" y="2132856"/>
            <a:ext cx="3600400" cy="523220"/>
          </a:xfrm>
          <a:prstGeom prst="rect">
            <a:avLst/>
          </a:prstGeom>
          <a:noFill/>
        </p:spPr>
        <p:txBody>
          <a:bodyPr wrap="square" rtlCol="0">
            <a:spAutoFit/>
          </a:bodyPr>
          <a:lstStyle/>
          <a:p>
            <a:pPr algn="ctr"/>
            <a:r>
              <a:rPr lang="it-IT" sz="2800" b="1" dirty="0" smtClean="0"/>
              <a:t>The "Actors</a:t>
            </a:r>
            <a:r>
              <a:rPr lang="it-IT" sz="2800" b="1" dirty="0"/>
              <a:t>"</a:t>
            </a:r>
          </a:p>
        </p:txBody>
      </p:sp>
    </p:spTree>
    <p:extLst>
      <p:ext uri="{BB962C8B-B14F-4D97-AF65-F5344CB8AC3E}">
        <p14:creationId xmlns:p14="http://schemas.microsoft.com/office/powerpoint/2010/main" val="12046094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CasellaDiTesto 2"/>
          <p:cNvSpPr txBox="1"/>
          <p:nvPr/>
        </p:nvSpPr>
        <p:spPr>
          <a:xfrm>
            <a:off x="737608" y="3348281"/>
            <a:ext cx="7722824" cy="584775"/>
          </a:xfrm>
          <a:prstGeom prst="rect">
            <a:avLst/>
          </a:prstGeom>
          <a:noFill/>
        </p:spPr>
        <p:txBody>
          <a:bodyPr wrap="square" rtlCol="0">
            <a:spAutoFit/>
          </a:bodyPr>
          <a:lstStyle/>
          <a:p>
            <a:pPr algn="ctr"/>
            <a:r>
              <a:rPr lang="it-IT" sz="3200" b="1" dirty="0" err="1" smtClean="0">
                <a:latin typeface="Calibri" panose="020F0502020204030204" pitchFamily="34" charset="0"/>
              </a:rPr>
              <a:t>Hydrogeological</a:t>
            </a:r>
            <a:r>
              <a:rPr lang="it-IT" sz="3200" b="1" dirty="0" smtClean="0">
                <a:latin typeface="Calibri" panose="020F0502020204030204" pitchFamily="34" charset="0"/>
              </a:rPr>
              <a:t> and </a:t>
            </a:r>
            <a:r>
              <a:rPr lang="it-IT" sz="3200" b="1" dirty="0" err="1" smtClean="0">
                <a:latin typeface="Calibri" panose="020F0502020204030204" pitchFamily="34" charset="0"/>
              </a:rPr>
              <a:t>hydraulic</a:t>
            </a:r>
            <a:r>
              <a:rPr lang="it-IT" sz="3200" b="1" dirty="0" smtClean="0">
                <a:latin typeface="Calibri" panose="020F0502020204030204" pitchFamily="34" charset="0"/>
              </a:rPr>
              <a:t> </a:t>
            </a:r>
            <a:r>
              <a:rPr lang="it-IT" sz="3200" b="1" dirty="0" err="1" smtClean="0">
                <a:latin typeface="Calibri" panose="020F0502020204030204" pitchFamily="34" charset="0"/>
              </a:rPr>
              <a:t>risk</a:t>
            </a:r>
            <a:r>
              <a:rPr lang="it-IT" sz="3200" b="1" dirty="0" smtClean="0">
                <a:latin typeface="Calibri" panose="020F0502020204030204" pitchFamily="34" charset="0"/>
              </a:rPr>
              <a:t> in </a:t>
            </a:r>
            <a:r>
              <a:rPr lang="it-IT" sz="3200" b="1" dirty="0" err="1" smtClean="0">
                <a:latin typeface="Calibri" panose="020F0502020204030204" pitchFamily="34" charset="0"/>
              </a:rPr>
              <a:t>Italy</a:t>
            </a:r>
            <a:endParaRPr lang="it-IT" sz="3200" b="1" dirty="0">
              <a:latin typeface="Calibri" panose="020F0502020204030204" pitchFamily="34" charset="0"/>
            </a:endParaRPr>
          </a:p>
        </p:txBody>
      </p:sp>
    </p:spTree>
    <p:extLst>
      <p:ext uri="{BB962C8B-B14F-4D97-AF65-F5344CB8AC3E}">
        <p14:creationId xmlns:p14="http://schemas.microsoft.com/office/powerpoint/2010/main" val="4864650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Struttura predefinita">
  <a:themeElements>
    <a:clrScheme name="4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600" b="0" i="0" u="none" strike="noStrike" cap="none" normalizeH="0" baseline="0" smtClean="0">
            <a:ln>
              <a:noFill/>
            </a:ln>
            <a:solidFill>
              <a:schemeClr val="bg1"/>
            </a:solidFill>
            <a:effectLst/>
            <a:latin typeface="Calibri" pitchFamily="34" charset="0"/>
            <a:ea typeface="ＭＳ Ｐゴシック"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600" b="0" i="0" u="none" strike="noStrike" cap="none" normalizeH="0" baseline="0" smtClean="0">
            <a:ln>
              <a:noFill/>
            </a:ln>
            <a:solidFill>
              <a:schemeClr val="bg1"/>
            </a:solidFill>
            <a:effectLst/>
            <a:latin typeface="Calibri" pitchFamily="34" charset="0"/>
            <a:ea typeface="ＭＳ Ｐゴシック" pitchFamily="34" charset="-128"/>
          </a:defRPr>
        </a:defPPr>
      </a:lstStyle>
    </a:lnDef>
  </a:objectDefaults>
  <a:extraClrSchemeLst>
    <a:extraClrScheme>
      <a:clrScheme name="4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Struttura predefinita">
  <a:themeElements>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600" b="0" i="0" u="none" strike="noStrike" cap="none" normalizeH="0" baseline="0" smtClean="0">
            <a:ln>
              <a:noFill/>
            </a:ln>
            <a:solidFill>
              <a:schemeClr val="bg1"/>
            </a:solidFill>
            <a:effectLst/>
            <a:latin typeface="Calibri" pitchFamily="34" charset="0"/>
            <a:ea typeface="ＭＳ Ｐゴシック"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600" b="0" i="0" u="none" strike="noStrike" cap="none" normalizeH="0" baseline="0" smtClean="0">
            <a:ln>
              <a:noFill/>
            </a:ln>
            <a:solidFill>
              <a:schemeClr val="bg1"/>
            </a:solidFill>
            <a:effectLst/>
            <a:latin typeface="Calibri" pitchFamily="34" charset="0"/>
            <a:ea typeface="ＭＳ Ｐゴシック" pitchFamily="34" charset="-128"/>
          </a:defRPr>
        </a:defPPr>
      </a:lstStyle>
    </a:lnDef>
  </a:objectDefaults>
  <a:extraClrSchemeLst>
    <a:extraClrScheme>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713</TotalTime>
  <Words>2266</Words>
  <Application>Microsoft Office PowerPoint</Application>
  <PresentationFormat>Presentazione su schermo (4:3)</PresentationFormat>
  <Paragraphs>370</Paragraphs>
  <Slides>48</Slides>
  <Notes>2</Notes>
  <HiddenSlides>0</HiddenSlides>
  <MMClips>0</MMClips>
  <ScaleCrop>false</ScaleCrop>
  <HeadingPairs>
    <vt:vector size="6" baseType="variant">
      <vt:variant>
        <vt:lpstr>Caratteri utilizzati</vt:lpstr>
      </vt:variant>
      <vt:variant>
        <vt:i4>9</vt:i4>
      </vt:variant>
      <vt:variant>
        <vt:lpstr>Tema</vt:lpstr>
      </vt:variant>
      <vt:variant>
        <vt:i4>3</vt:i4>
      </vt:variant>
      <vt:variant>
        <vt:lpstr>Titoli diapositive</vt:lpstr>
      </vt:variant>
      <vt:variant>
        <vt:i4>48</vt:i4>
      </vt:variant>
    </vt:vector>
  </HeadingPairs>
  <TitlesOfParts>
    <vt:vector size="60" baseType="lpstr">
      <vt:lpstr>MS Mincho</vt:lpstr>
      <vt:lpstr>ＭＳ Ｐゴシック</vt:lpstr>
      <vt:lpstr>Agency FB</vt:lpstr>
      <vt:lpstr>Arial</vt:lpstr>
      <vt:lpstr>Calibri</vt:lpstr>
      <vt:lpstr>Candara</vt:lpstr>
      <vt:lpstr>Helvetica</vt:lpstr>
      <vt:lpstr>Times New Roman</vt:lpstr>
      <vt:lpstr>Wingdings</vt:lpstr>
      <vt:lpstr>Tema di Office</vt:lpstr>
      <vt:lpstr>4_Struttura predefinita</vt:lpstr>
      <vt:lpstr>2_Struttura predefinita</vt:lpstr>
      <vt:lpstr>Presentazione standard di PowerPoint</vt:lpstr>
      <vt:lpstr>Presentazione standard di PowerPoint</vt:lpstr>
      <vt:lpstr>Presentazione standard di PowerPoint</vt:lpstr>
      <vt:lpstr>Presentazione standard di PowerPoint</vt:lpstr>
      <vt:lpstr>Presentazione standard di PowerPoint</vt:lpstr>
      <vt:lpstr>Mandate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fiorenza massimi</dc:creator>
  <cp:lastModifiedBy>Nota8</cp:lastModifiedBy>
  <cp:revision>42</cp:revision>
  <dcterms:created xsi:type="dcterms:W3CDTF">2015-03-02T14:41:06Z</dcterms:created>
  <dcterms:modified xsi:type="dcterms:W3CDTF">2018-05-24T10:41:31Z</dcterms:modified>
</cp:coreProperties>
</file>